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353" r:id="rId3"/>
    <p:sldId id="354" r:id="rId4"/>
    <p:sldId id="355" r:id="rId5"/>
    <p:sldId id="431" r:id="rId6"/>
    <p:sldId id="269" r:id="rId7"/>
    <p:sldId id="407" r:id="rId8"/>
    <p:sldId id="362" r:id="rId9"/>
    <p:sldId id="357" r:id="rId10"/>
    <p:sldId id="363" r:id="rId11"/>
    <p:sldId id="406" r:id="rId12"/>
    <p:sldId id="408" r:id="rId13"/>
    <p:sldId id="409" r:id="rId14"/>
    <p:sldId id="410" r:id="rId15"/>
    <p:sldId id="412" r:id="rId16"/>
    <p:sldId id="411" r:id="rId17"/>
    <p:sldId id="414" r:id="rId18"/>
    <p:sldId id="413" r:id="rId19"/>
    <p:sldId id="358" r:id="rId20"/>
    <p:sldId id="366" r:id="rId21"/>
    <p:sldId id="418" r:id="rId22"/>
    <p:sldId id="419" r:id="rId23"/>
    <p:sldId id="420" r:id="rId24"/>
    <p:sldId id="421" r:id="rId25"/>
    <p:sldId id="422" r:id="rId26"/>
    <p:sldId id="360" r:id="rId27"/>
    <p:sldId id="415" r:id="rId28"/>
    <p:sldId id="359" r:id="rId29"/>
    <p:sldId id="365" r:id="rId30"/>
    <p:sldId id="356" r:id="rId31"/>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AB31"/>
    <a:srgbClr val="315B2F"/>
    <a:srgbClr val="006A32"/>
    <a:srgbClr val="FFFFFF"/>
    <a:srgbClr val="000000"/>
    <a:srgbClr val="D72B1D"/>
    <a:srgbClr val="FF3C00"/>
    <a:srgbClr val="456B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32" autoAdjust="0"/>
    <p:restoredTop sz="87972" autoAdjust="0"/>
  </p:normalViewPr>
  <p:slideViewPr>
    <p:cSldViewPr snapToGrid="0">
      <p:cViewPr varScale="1">
        <p:scale>
          <a:sx n="116" d="100"/>
          <a:sy n="116" d="100"/>
        </p:scale>
        <p:origin x="576" y="126"/>
      </p:cViewPr>
      <p:guideLst>
        <p:guide orient="horz" pos="2258"/>
        <p:guide pos="3858"/>
      </p:guideLst>
    </p:cSldViewPr>
  </p:slid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749061AB-A26C-470B-AC85-7C54C1F385D3}"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smtClean="0">
                <a:latin typeface="等线" panose="02010600030101010101" pitchFamily="2" charset="-122"/>
                <a:ea typeface="等线" panose="02010600030101010101" pitchFamily="2" charset="-122"/>
              </a:defRPr>
            </a:lvl1pPr>
          </a:lstStyle>
          <a:p>
            <a:pPr>
              <a:defRPr/>
            </a:pPr>
            <a:fld id="{E9014E29-F8E7-4C52-9839-AD5A1544E5AB}"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1E0DA317-48DC-4CB8-8532-97BA744A8A51}" type="datetimeFigureOut">
              <a:rPr lang="zh-CN" altLang="en-US"/>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4D756BB3-6DA3-4DE6-8FDD-712E98F7C6AD}"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80BED989-F680-4821-8987-0BA72EC71936}" type="datetimeFigureOut">
              <a:rPr lang="zh-CN" altLang="en-US"/>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8C31CB26-077E-40D6-8724-F686564A63F0}"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1665954B-EEA8-4459-B839-5A3E682AABC7}" type="datetimeFigureOut">
              <a:rPr lang="zh-CN" altLang="en-US"/>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601F6756-0F50-4D5E-9985-56A7414565C0}"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1BA88629-45A9-4A4C-A723-A269B6AB9A9D}" type="datetimeFigureOut">
              <a:rPr lang="zh-CN" altLang="en-US"/>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D7E1A7FB-4086-437B-9F57-485AC25549F2}"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1D69ECF6-5D78-42A0-A378-1634AD0D2E97}" type="datetimeFigureOut">
              <a:rPr lang="zh-CN" altLang="en-US"/>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A0FFB34F-8E5C-4A94-AA61-EBC490A00BBC}"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6D411FD7-308B-41F1-9C9A-E312B49C2E33}" type="datetimeFigureOut">
              <a:rPr lang="zh-CN" altLang="en-US"/>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D6100F32-87B3-46AC-847E-D05A0DB35AA9}"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D3FEA013-4FD9-4D43-A998-0118A3E27C07}" type="datetimeFigureOut">
              <a:rPr lang="zh-CN" altLang="en-US"/>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154019E8-621B-4E14-AA56-4C2C3E7C1EFF}"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387D6481-1569-4E27-A731-A4128EA90D87}" type="datetimeFigureOut">
              <a:rPr lang="zh-CN" altLang="en-US"/>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A8CA33AF-AF11-45F4-B12F-DF301D0ED7AF}"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B8897DDE-6CBD-4FBD-8A49-E4745CABDE46}" type="datetimeFigureOut">
              <a:rPr lang="zh-CN" altLang="en-US"/>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DF97CF00-82FE-4C85-9A4D-C90BF0B8A9CA}"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CB62F3D2-BBE9-4D01-A833-AD43207B532E}" type="datetimeFigureOut">
              <a:rPr lang="zh-CN" altLang="en-US"/>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D77D0907-E415-473E-9329-26CC5AC83228}"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004975ED-6F40-47BD-B478-925E60048268}" type="datetimeFigureOut">
              <a:rPr lang="zh-CN" altLang="en-US"/>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9CAAAAB4-F317-4F05-983C-34CB7D019863}"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flipH="1">
            <a:off x="5411788" y="-1219200"/>
            <a:ext cx="681037" cy="682625"/>
          </a:xfrm>
          <a:prstGeom prst="ellipse">
            <a:avLst/>
          </a:prstGeom>
          <a:solidFill>
            <a:srgbClr val="5AAB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userDrawn="1"/>
        </p:nvSpPr>
        <p:spPr>
          <a:xfrm flipH="1">
            <a:off x="6354763" y="-1219200"/>
            <a:ext cx="682625" cy="682625"/>
          </a:xfrm>
          <a:prstGeom prst="ellipse">
            <a:avLst/>
          </a:prstGeom>
          <a:solidFill>
            <a:srgbClr val="315B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5.png"/><Relationship Id="rId4" Type="http://schemas.microsoft.com/office/2007/relationships/media" Target="../media/media1.mp4"/><Relationship Id="rId3" Type="http://schemas.openxmlformats.org/officeDocument/2006/relationships/video" Target="../media/media1.mp4"/><Relationship Id="rId2" Type="http://schemas.openxmlformats.org/officeDocument/2006/relationships/image" Target="../media/image34.png"/><Relationship Id="rId1"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6115050"/>
            <a:ext cx="12192000" cy="771525"/>
          </a:xfrm>
          <a:custGeom>
            <a:avLst/>
            <a:gdLst>
              <a:gd name="connsiteX0" fmla="*/ 0 w 12192000"/>
              <a:gd name="connsiteY0" fmla="*/ 0 h 663915"/>
              <a:gd name="connsiteX1" fmla="*/ 12192000 w 12192000"/>
              <a:gd name="connsiteY1" fmla="*/ 0 h 663915"/>
              <a:gd name="connsiteX2" fmla="*/ 12192000 w 12192000"/>
              <a:gd name="connsiteY2" fmla="*/ 663915 h 663915"/>
              <a:gd name="connsiteX3" fmla="*/ 0 w 12192000"/>
              <a:gd name="connsiteY3" fmla="*/ 663915 h 663915"/>
              <a:gd name="connsiteX4" fmla="*/ 0 w 12192000"/>
              <a:gd name="connsiteY4" fmla="*/ 0 h 663915"/>
              <a:gd name="connsiteX0-1" fmla="*/ 0 w 12192000"/>
              <a:gd name="connsiteY0-2" fmla="*/ 220133 h 884048"/>
              <a:gd name="connsiteX1-3" fmla="*/ 12192000 w 12192000"/>
              <a:gd name="connsiteY1-4" fmla="*/ 220133 h 884048"/>
              <a:gd name="connsiteX2-5" fmla="*/ 12192000 w 12192000"/>
              <a:gd name="connsiteY2-6" fmla="*/ 884048 h 884048"/>
              <a:gd name="connsiteX3-7" fmla="*/ 0 w 12192000"/>
              <a:gd name="connsiteY3-8" fmla="*/ 884048 h 884048"/>
              <a:gd name="connsiteX4-9" fmla="*/ 0 w 12192000"/>
              <a:gd name="connsiteY4-10" fmla="*/ 220133 h 884048"/>
              <a:gd name="connsiteX0-11" fmla="*/ 0 w 12192000"/>
              <a:gd name="connsiteY0-12" fmla="*/ 186551 h 850466"/>
              <a:gd name="connsiteX1-13" fmla="*/ 12192000 w 12192000"/>
              <a:gd name="connsiteY1-14" fmla="*/ 338951 h 850466"/>
              <a:gd name="connsiteX2-15" fmla="*/ 12192000 w 12192000"/>
              <a:gd name="connsiteY2-16" fmla="*/ 850466 h 850466"/>
              <a:gd name="connsiteX3-17" fmla="*/ 0 w 12192000"/>
              <a:gd name="connsiteY3-18" fmla="*/ 850466 h 850466"/>
              <a:gd name="connsiteX4-19" fmla="*/ 0 w 12192000"/>
              <a:gd name="connsiteY4-20" fmla="*/ 186551 h 850466"/>
              <a:gd name="connsiteX0-21" fmla="*/ 0 w 12192000"/>
              <a:gd name="connsiteY0-22" fmla="*/ 108198 h 772113"/>
              <a:gd name="connsiteX1-23" fmla="*/ 12192000 w 12192000"/>
              <a:gd name="connsiteY1-24" fmla="*/ 260598 h 772113"/>
              <a:gd name="connsiteX2-25" fmla="*/ 12192000 w 12192000"/>
              <a:gd name="connsiteY2-26" fmla="*/ 772113 h 772113"/>
              <a:gd name="connsiteX3-27" fmla="*/ 0 w 12192000"/>
              <a:gd name="connsiteY3-28" fmla="*/ 772113 h 772113"/>
              <a:gd name="connsiteX4-29" fmla="*/ 0 w 12192000"/>
              <a:gd name="connsiteY4-30" fmla="*/ 108198 h 7721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772113">
                <a:moveTo>
                  <a:pt x="0" y="108198"/>
                </a:moveTo>
                <a:cubicBezTo>
                  <a:pt x="1435100" y="-387102"/>
                  <a:pt x="7759700" y="1022598"/>
                  <a:pt x="12192000" y="260598"/>
                </a:cubicBezTo>
                <a:lnTo>
                  <a:pt x="12192000" y="772113"/>
                </a:lnTo>
                <a:lnTo>
                  <a:pt x="0" y="772113"/>
                </a:lnTo>
                <a:lnTo>
                  <a:pt x="0" y="108198"/>
                </a:lnTo>
                <a:close/>
              </a:path>
            </a:pathLst>
          </a:custGeom>
          <a:solidFill>
            <a:srgbClr val="428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10600030101010101" pitchFamily="2" charset="-122"/>
              <a:ea typeface="等线" panose="02010600030101010101" pitchFamily="2" charset="-122"/>
            </a:endParaRPr>
          </a:p>
        </p:txBody>
      </p:sp>
      <p:sp>
        <p:nvSpPr>
          <p:cNvPr id="6" name="文本框 5"/>
          <p:cNvSpPr txBox="1">
            <a:spLocks noChangeArrowheads="1"/>
          </p:cNvSpPr>
          <p:nvPr/>
        </p:nvSpPr>
        <p:spPr bwMode="auto">
          <a:xfrm>
            <a:off x="2517775" y="4262438"/>
            <a:ext cx="7156450" cy="1014412"/>
          </a:xfrm>
          <a:prstGeom prst="rect">
            <a:avLst/>
          </a:prstGeom>
          <a:noFill/>
          <a:ln w="9525">
            <a:noFill/>
            <a:miter lim="800000"/>
          </a:ln>
        </p:spPr>
        <p:txBody>
          <a:bodyPr>
            <a:spAutoFit/>
          </a:bodyPr>
          <a:lstStyle/>
          <a:p>
            <a:pPr algn="ctr" eaLnBrk="1" hangingPunct="1"/>
            <a:r>
              <a:rPr lang="zh-CN" altLang="en-US" sz="6000" b="1" dirty="0">
                <a:solidFill>
                  <a:srgbClr val="4B8E37"/>
                </a:solidFill>
                <a:latin typeface="微软雅黑" panose="020B0503020204020204" pitchFamily="34" charset="-122"/>
              </a:rPr>
              <a:t>垃圾分类</a:t>
            </a:r>
            <a:endParaRPr lang="zh-CN" altLang="en-US" sz="6000" b="1" dirty="0">
              <a:solidFill>
                <a:srgbClr val="4B8E37"/>
              </a:solidFill>
              <a:latin typeface="微软雅黑" panose="020B0503020204020204" pitchFamily="34" charset="-122"/>
            </a:endParaRPr>
          </a:p>
        </p:txBody>
      </p:sp>
      <p:sp>
        <p:nvSpPr>
          <p:cNvPr id="10" name="文本框 9"/>
          <p:cNvSpPr txBox="1">
            <a:spLocks noChangeArrowheads="1"/>
          </p:cNvSpPr>
          <p:nvPr/>
        </p:nvSpPr>
        <p:spPr bwMode="auto">
          <a:xfrm>
            <a:off x="3090863" y="5248275"/>
            <a:ext cx="6038850" cy="369888"/>
          </a:xfrm>
          <a:prstGeom prst="rect">
            <a:avLst/>
          </a:prstGeom>
          <a:noFill/>
          <a:ln w="9525">
            <a:noFill/>
            <a:miter lim="800000"/>
          </a:ln>
        </p:spPr>
        <p:txBody>
          <a:bodyPr>
            <a:spAutoFit/>
          </a:bodyPr>
          <a:lstStyle/>
          <a:p>
            <a:pPr algn="dist" eaLnBrk="1" hangingPunct="1"/>
            <a:r>
              <a:rPr lang="zh-CN" altLang="en-US" b="1" dirty="0">
                <a:solidFill>
                  <a:srgbClr val="4B8E37"/>
                </a:solidFill>
                <a:latin typeface="微软雅黑" panose="020B0503020204020204" pitchFamily="34" charset="-122"/>
              </a:rPr>
              <a:t>第四小组：洪崇钦、许雪静、赖怡婷</a:t>
            </a:r>
            <a:endParaRPr lang="zh-CN" altLang="en-US" b="1" dirty="0">
              <a:solidFill>
                <a:srgbClr val="4B8E37"/>
              </a:solidFill>
              <a:latin typeface="微软雅黑" panose="020B0503020204020204" pitchFamily="34" charset="-122"/>
            </a:endParaRPr>
          </a:p>
        </p:txBody>
      </p:sp>
      <p:pic>
        <p:nvPicPr>
          <p:cNvPr id="4" name="图片 3"/>
          <p:cNvPicPr>
            <a:picLocks noChangeAspect="1"/>
          </p:cNvPicPr>
          <p:nvPr/>
        </p:nvPicPr>
        <p:blipFill>
          <a:blip r:embed="rId1" cstate="email"/>
          <a:srcRect/>
          <a:stretch>
            <a:fillRect/>
          </a:stretch>
        </p:blipFill>
        <p:spPr bwMode="auto">
          <a:xfrm>
            <a:off x="1035050" y="198438"/>
            <a:ext cx="10423525" cy="4587875"/>
          </a:xfrm>
          <a:prstGeom prst="rect">
            <a:avLst/>
          </a:prstGeom>
          <a:noFill/>
          <a:ln w="9525">
            <a:noFill/>
            <a:miter lim="800000"/>
            <a:headEnd/>
            <a:tailEnd/>
          </a:ln>
        </p:spPr>
      </p:pic>
      <p:sp>
        <p:nvSpPr>
          <p:cNvPr id="17" name="矩形 14"/>
          <p:cNvSpPr/>
          <p:nvPr/>
        </p:nvSpPr>
        <p:spPr>
          <a:xfrm flipH="1">
            <a:off x="0" y="6115050"/>
            <a:ext cx="12192000" cy="771525"/>
          </a:xfrm>
          <a:custGeom>
            <a:avLst/>
            <a:gdLst>
              <a:gd name="connsiteX0" fmla="*/ 0 w 12192000"/>
              <a:gd name="connsiteY0" fmla="*/ 0 h 663915"/>
              <a:gd name="connsiteX1" fmla="*/ 12192000 w 12192000"/>
              <a:gd name="connsiteY1" fmla="*/ 0 h 663915"/>
              <a:gd name="connsiteX2" fmla="*/ 12192000 w 12192000"/>
              <a:gd name="connsiteY2" fmla="*/ 663915 h 663915"/>
              <a:gd name="connsiteX3" fmla="*/ 0 w 12192000"/>
              <a:gd name="connsiteY3" fmla="*/ 663915 h 663915"/>
              <a:gd name="connsiteX4" fmla="*/ 0 w 12192000"/>
              <a:gd name="connsiteY4" fmla="*/ 0 h 663915"/>
              <a:gd name="connsiteX0-1" fmla="*/ 0 w 12192000"/>
              <a:gd name="connsiteY0-2" fmla="*/ 220133 h 884048"/>
              <a:gd name="connsiteX1-3" fmla="*/ 12192000 w 12192000"/>
              <a:gd name="connsiteY1-4" fmla="*/ 220133 h 884048"/>
              <a:gd name="connsiteX2-5" fmla="*/ 12192000 w 12192000"/>
              <a:gd name="connsiteY2-6" fmla="*/ 884048 h 884048"/>
              <a:gd name="connsiteX3-7" fmla="*/ 0 w 12192000"/>
              <a:gd name="connsiteY3-8" fmla="*/ 884048 h 884048"/>
              <a:gd name="connsiteX4-9" fmla="*/ 0 w 12192000"/>
              <a:gd name="connsiteY4-10" fmla="*/ 220133 h 884048"/>
              <a:gd name="connsiteX0-11" fmla="*/ 0 w 12192000"/>
              <a:gd name="connsiteY0-12" fmla="*/ 186551 h 850466"/>
              <a:gd name="connsiteX1-13" fmla="*/ 12192000 w 12192000"/>
              <a:gd name="connsiteY1-14" fmla="*/ 338951 h 850466"/>
              <a:gd name="connsiteX2-15" fmla="*/ 12192000 w 12192000"/>
              <a:gd name="connsiteY2-16" fmla="*/ 850466 h 850466"/>
              <a:gd name="connsiteX3-17" fmla="*/ 0 w 12192000"/>
              <a:gd name="connsiteY3-18" fmla="*/ 850466 h 850466"/>
              <a:gd name="connsiteX4-19" fmla="*/ 0 w 12192000"/>
              <a:gd name="connsiteY4-20" fmla="*/ 186551 h 850466"/>
              <a:gd name="connsiteX0-21" fmla="*/ 0 w 12192000"/>
              <a:gd name="connsiteY0-22" fmla="*/ 108198 h 772113"/>
              <a:gd name="connsiteX1-23" fmla="*/ 12192000 w 12192000"/>
              <a:gd name="connsiteY1-24" fmla="*/ 260598 h 772113"/>
              <a:gd name="connsiteX2-25" fmla="*/ 12192000 w 12192000"/>
              <a:gd name="connsiteY2-26" fmla="*/ 772113 h 772113"/>
              <a:gd name="connsiteX3-27" fmla="*/ 0 w 12192000"/>
              <a:gd name="connsiteY3-28" fmla="*/ 772113 h 772113"/>
              <a:gd name="connsiteX4-29" fmla="*/ 0 w 12192000"/>
              <a:gd name="connsiteY4-30" fmla="*/ 108198 h 7721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772113">
                <a:moveTo>
                  <a:pt x="0" y="108198"/>
                </a:moveTo>
                <a:cubicBezTo>
                  <a:pt x="1435100" y="-387102"/>
                  <a:pt x="7759700" y="1022598"/>
                  <a:pt x="12192000" y="260598"/>
                </a:cubicBezTo>
                <a:lnTo>
                  <a:pt x="12192000" y="772113"/>
                </a:lnTo>
                <a:lnTo>
                  <a:pt x="0" y="772113"/>
                </a:lnTo>
                <a:lnTo>
                  <a:pt x="0" y="108198"/>
                </a:lnTo>
                <a:close/>
              </a:path>
            </a:pathLst>
          </a:custGeom>
          <a:solidFill>
            <a:srgbClr val="55A033">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10600030101010101" pitchFamily="2" charset="-122"/>
              <a:ea typeface="等线" panose="02010600030101010101" pitchFamily="2" charset="-122"/>
            </a:endParaRPr>
          </a:p>
        </p:txBody>
      </p:sp>
      <p:pic>
        <p:nvPicPr>
          <p:cNvPr id="13321" name="图片 11"/>
          <p:cNvPicPr>
            <a:picLocks noChangeAspect="1"/>
          </p:cNvPicPr>
          <p:nvPr/>
        </p:nvPicPr>
        <p:blipFill>
          <a:blip r:embed="rId2" cstate="email"/>
          <a:srcRect/>
          <a:stretch>
            <a:fillRect/>
          </a:stretch>
        </p:blipFill>
        <p:spPr bwMode="auto">
          <a:xfrm rot="3880167">
            <a:off x="9705182" y="4920457"/>
            <a:ext cx="1085850" cy="1865313"/>
          </a:xfrm>
          <a:prstGeom prst="rect">
            <a:avLst/>
          </a:prstGeom>
          <a:noFill/>
          <a:ln w="9525">
            <a:noFill/>
            <a:miter lim="800000"/>
            <a:headEnd/>
            <a:tailEnd/>
          </a:ln>
        </p:spPr>
      </p:pic>
      <p:sp>
        <p:nvSpPr>
          <p:cNvPr id="11" name="文本框 10"/>
          <p:cNvSpPr txBox="1">
            <a:spLocks noChangeArrowheads="1"/>
          </p:cNvSpPr>
          <p:nvPr/>
        </p:nvSpPr>
        <p:spPr bwMode="auto">
          <a:xfrm>
            <a:off x="4011930" y="5668645"/>
            <a:ext cx="4197350" cy="368300"/>
          </a:xfrm>
          <a:prstGeom prst="rect">
            <a:avLst/>
          </a:prstGeom>
          <a:noFill/>
          <a:ln w="9525">
            <a:noFill/>
            <a:miter lim="800000"/>
          </a:ln>
        </p:spPr>
        <p:txBody>
          <a:bodyPr wrap="square">
            <a:spAutoFit/>
          </a:bodyPr>
          <a:lstStyle/>
          <a:p>
            <a:pPr algn="dist" eaLnBrk="1" hangingPunct="1"/>
            <a:r>
              <a:rPr lang="zh-CN" altLang="en-US" b="1" dirty="0">
                <a:solidFill>
                  <a:srgbClr val="4B8E37"/>
                </a:solidFill>
                <a:latin typeface="微软雅黑" panose="020B0503020204020204" pitchFamily="34" charset="-122"/>
              </a:rPr>
              <a:t>演讲时间：</a:t>
            </a:r>
            <a:r>
              <a:rPr lang="en-US" altLang="zh-CN" b="1" dirty="0">
                <a:solidFill>
                  <a:srgbClr val="4B8E37"/>
                </a:solidFill>
                <a:latin typeface="微软雅黑" panose="020B0503020204020204" pitchFamily="34" charset="-122"/>
              </a:rPr>
              <a:t>2020-11-30</a:t>
            </a:r>
            <a:endParaRPr lang="zh-CN" altLang="en-US" b="1" dirty="0">
              <a:solidFill>
                <a:srgbClr val="4B8E37"/>
              </a:solidFill>
              <a:latin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par>
                                <p:cTn id="15" presetID="41" presetClass="entr" presetSubtype="0" fill="hold" grpId="0" nodeType="withEffect">
                                  <p:stCondLst>
                                    <p:cond delay="500"/>
                                  </p:stCondLst>
                                  <p:iterate type="lt">
                                    <p:tmPct val="10000"/>
                                  </p:iterate>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6"/>
                                        </p:tgtEl>
                                        <p:attrNameLst>
                                          <p:attrName>ppt_y</p:attrName>
                                        </p:attrNameLst>
                                      </p:cBhvr>
                                      <p:tavLst>
                                        <p:tav tm="0">
                                          <p:val>
                                            <p:strVal val="#ppt_y"/>
                                          </p:val>
                                        </p:tav>
                                        <p:tav tm="100000">
                                          <p:val>
                                            <p:strVal val="#ppt_y"/>
                                          </p:val>
                                        </p:tav>
                                      </p:tavLst>
                                    </p:anim>
                                    <p:anim calcmode="lin" valueType="num">
                                      <p:cBhvr>
                                        <p:cTn id="1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6"/>
                                        </p:tgtEl>
                                      </p:cBhvr>
                                    </p:animEffect>
                                  </p:childTnLst>
                                </p:cTn>
                              </p:par>
                              <p:par>
                                <p:cTn id="22" presetID="41" presetClass="entr" presetSubtype="0" fill="hold" grpId="0" nodeType="withEffect">
                                  <p:stCondLst>
                                    <p:cond delay="1250"/>
                                  </p:stCondLst>
                                  <p:iterate type="lt">
                                    <p:tmPct val="10000"/>
                                  </p:iterate>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0"/>
                                        </p:tgtEl>
                                        <p:attrNameLst>
                                          <p:attrName>ppt_y</p:attrName>
                                        </p:attrNameLst>
                                      </p:cBhvr>
                                      <p:tavLst>
                                        <p:tav tm="0">
                                          <p:val>
                                            <p:strVal val="#ppt_y"/>
                                          </p:val>
                                        </p:tav>
                                        <p:tav tm="100000">
                                          <p:val>
                                            <p:strVal val="#ppt_y"/>
                                          </p:val>
                                        </p:tav>
                                      </p:tavLst>
                                    </p:anim>
                                    <p:anim calcmode="lin" valueType="num">
                                      <p:cBhvr>
                                        <p:cTn id="26"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10"/>
                                        </p:tgtEl>
                                      </p:cBhvr>
                                    </p:animEffect>
                                  </p:childTnLst>
                                </p:cTn>
                              </p:par>
                              <p:par>
                                <p:cTn id="29" presetID="41" presetClass="entr" presetSubtype="0" fill="hold" grpId="0" nodeType="withEffect">
                                  <p:stCondLst>
                                    <p:cond delay="1250"/>
                                  </p:stCondLst>
                                  <p:iterate type="lt">
                                    <p:tmPct val="10000"/>
                                  </p:iterate>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11"/>
                                        </p:tgtEl>
                                        <p:attrNameLst>
                                          <p:attrName>ppt_y</p:attrName>
                                        </p:attrNameLst>
                                      </p:cBhvr>
                                      <p:tavLst>
                                        <p:tav tm="0">
                                          <p:val>
                                            <p:strVal val="#ppt_y"/>
                                          </p:val>
                                        </p:tav>
                                        <p:tav tm="100000">
                                          <p:val>
                                            <p:strVal val="#ppt_y"/>
                                          </p:val>
                                        </p:tav>
                                      </p:tavLst>
                                    </p:anim>
                                    <p:anim calcmode="lin" valueType="num">
                                      <p:cBhvr>
                                        <p:cTn id="33"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29@|5FFC:192|FBC:16777215|LFC:16777215|LBC:16777215"/>
          <p:cNvSpPr/>
          <p:nvPr/>
        </p:nvSpPr>
        <p:spPr>
          <a:xfrm>
            <a:off x="2239963" y="1733550"/>
            <a:ext cx="1174750" cy="1174750"/>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solidFill>
            <a:srgbClr val="315B2F"/>
          </a:solidFill>
          <a:ln w="38100" cap="flat" cmpd="sng" algn="ctr">
            <a:noFill/>
            <a:prstDash val="solid"/>
          </a:ln>
          <a:effectLst/>
        </p:spPr>
        <p:txBody>
          <a:bodyPr lIns="215069" tIns="215069" rIns="215069" bIns="215069" spcCol="1270" anchor="ctr"/>
          <a:lstStyle/>
          <a:p>
            <a:pPr algn="ctr" defTabSz="1066800" eaLnBrk="1" fontAlgn="auto" hangingPunct="1">
              <a:lnSpc>
                <a:spcPct val="90000"/>
              </a:lnSpc>
              <a:spcAft>
                <a:spcPct val="35000"/>
              </a:spcAft>
              <a:defRPr/>
            </a:pPr>
            <a:r>
              <a:rPr lang="zh-CN" altLang="en-US" sz="1800" b="1" kern="0" dirty="0">
                <a:solidFill>
                  <a:srgbClr val="FFFFFF"/>
                </a:solidFill>
                <a:latin typeface="微软雅黑" panose="020B0503020204020204" pitchFamily="34" charset="-122"/>
              </a:rPr>
              <a:t>嵌入层</a:t>
            </a:r>
            <a:endParaRPr lang="zh-CN" altLang="en-US" sz="1800" b="1" kern="0" dirty="0">
              <a:solidFill>
                <a:srgbClr val="FFFFFF"/>
              </a:solidFill>
              <a:latin typeface="微软雅黑" panose="020B0503020204020204" pitchFamily="34" charset="-122"/>
            </a:endParaRPr>
          </a:p>
        </p:txBody>
      </p:sp>
      <p:sp>
        <p:nvSpPr>
          <p:cNvPr id="32" name="Freeform 31@|5FFC:681197|FBC:16777215|LFC:16777215|LBC:16777215"/>
          <p:cNvSpPr/>
          <p:nvPr/>
        </p:nvSpPr>
        <p:spPr>
          <a:xfrm>
            <a:off x="4470400" y="1733550"/>
            <a:ext cx="1174750" cy="1174750"/>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solidFill>
            <a:srgbClr val="5AAB31"/>
          </a:solidFill>
          <a:ln w="38100" cap="flat" cmpd="sng" algn="ctr">
            <a:noFill/>
            <a:prstDash val="solid"/>
          </a:ln>
          <a:effectLst/>
        </p:spPr>
        <p:txBody>
          <a:bodyPr lIns="215069" tIns="215069" rIns="215069" bIns="215069" spcCol="1270" anchor="ctr"/>
          <a:lstStyle/>
          <a:p>
            <a:pPr algn="ctr" defTabSz="1066800" eaLnBrk="1" fontAlgn="auto" hangingPunct="1">
              <a:lnSpc>
                <a:spcPct val="90000"/>
              </a:lnSpc>
              <a:spcAft>
                <a:spcPct val="35000"/>
              </a:spcAft>
              <a:defRPr/>
            </a:pPr>
            <a:r>
              <a:rPr lang="zh-CN" altLang="en-US" sz="1800" b="1" kern="0" dirty="0">
                <a:solidFill>
                  <a:srgbClr val="FFFFFF"/>
                </a:solidFill>
                <a:latin typeface="微软雅黑" panose="020B0503020204020204" pitchFamily="34" charset="-122"/>
              </a:rPr>
              <a:t>卷积层</a:t>
            </a:r>
            <a:endParaRPr lang="zh-CN" altLang="en-US" sz="1800" b="1" kern="0" dirty="0">
              <a:solidFill>
                <a:srgbClr val="FFFFFF"/>
              </a:solidFill>
              <a:latin typeface="微软雅黑" panose="020B0503020204020204" pitchFamily="34" charset="-122"/>
            </a:endParaRPr>
          </a:p>
        </p:txBody>
      </p:sp>
      <p:sp>
        <p:nvSpPr>
          <p:cNvPr id="33" name="Freeform 32@|5FFC:192|FBC:16777215|LFC:16777215|LBC:16777215"/>
          <p:cNvSpPr/>
          <p:nvPr/>
        </p:nvSpPr>
        <p:spPr>
          <a:xfrm>
            <a:off x="5918200" y="2027238"/>
            <a:ext cx="587375" cy="587375"/>
          </a:xfrm>
          <a:custGeom>
            <a:avLst/>
            <a:gdLst>
              <a:gd name="connsiteX0" fmla="*/ 114791 w 731063"/>
              <a:gd name="connsiteY0" fmla="*/ 236375 h 731063"/>
              <a:gd name="connsiteX1" fmla="*/ 236375 w 731063"/>
              <a:gd name="connsiteY1" fmla="*/ 114791 h 731063"/>
              <a:gd name="connsiteX2" fmla="*/ 365532 w 731063"/>
              <a:gd name="connsiteY2" fmla="*/ 243947 h 731063"/>
              <a:gd name="connsiteX3" fmla="*/ 494688 w 731063"/>
              <a:gd name="connsiteY3" fmla="*/ 114791 h 731063"/>
              <a:gd name="connsiteX4" fmla="*/ 616272 w 731063"/>
              <a:gd name="connsiteY4" fmla="*/ 236375 h 731063"/>
              <a:gd name="connsiteX5" fmla="*/ 487116 w 731063"/>
              <a:gd name="connsiteY5" fmla="*/ 365532 h 731063"/>
              <a:gd name="connsiteX6" fmla="*/ 616272 w 731063"/>
              <a:gd name="connsiteY6" fmla="*/ 494688 h 731063"/>
              <a:gd name="connsiteX7" fmla="*/ 494688 w 731063"/>
              <a:gd name="connsiteY7" fmla="*/ 616272 h 731063"/>
              <a:gd name="connsiteX8" fmla="*/ 365532 w 731063"/>
              <a:gd name="connsiteY8" fmla="*/ 487116 h 731063"/>
              <a:gd name="connsiteX9" fmla="*/ 236375 w 731063"/>
              <a:gd name="connsiteY9" fmla="*/ 616272 h 731063"/>
              <a:gd name="connsiteX10" fmla="*/ 114791 w 731063"/>
              <a:gd name="connsiteY10" fmla="*/ 494688 h 731063"/>
              <a:gd name="connsiteX11" fmla="*/ 243947 w 731063"/>
              <a:gd name="connsiteY11" fmla="*/ 365532 h 731063"/>
              <a:gd name="connsiteX12" fmla="*/ 114791 w 731063"/>
              <a:gd name="connsiteY12" fmla="*/ 236375 h 73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063" h="731063">
                <a:moveTo>
                  <a:pt x="114791" y="236375"/>
                </a:moveTo>
                <a:lnTo>
                  <a:pt x="236375" y="114791"/>
                </a:lnTo>
                <a:lnTo>
                  <a:pt x="365532" y="243947"/>
                </a:lnTo>
                <a:lnTo>
                  <a:pt x="494688" y="114791"/>
                </a:lnTo>
                <a:lnTo>
                  <a:pt x="616272" y="236375"/>
                </a:lnTo>
                <a:lnTo>
                  <a:pt x="487116" y="365532"/>
                </a:lnTo>
                <a:lnTo>
                  <a:pt x="616272" y="494688"/>
                </a:lnTo>
                <a:lnTo>
                  <a:pt x="494688" y="616272"/>
                </a:lnTo>
                <a:lnTo>
                  <a:pt x="365532" y="487116"/>
                </a:lnTo>
                <a:lnTo>
                  <a:pt x="236375" y="616272"/>
                </a:lnTo>
                <a:lnTo>
                  <a:pt x="114791" y="494688"/>
                </a:lnTo>
                <a:lnTo>
                  <a:pt x="243947" y="365532"/>
                </a:lnTo>
                <a:lnTo>
                  <a:pt x="114791" y="236375"/>
                </a:lnTo>
                <a:close/>
              </a:path>
            </a:pathLst>
          </a:custGeom>
          <a:solidFill>
            <a:srgbClr val="315B2F"/>
          </a:solidFill>
          <a:ln w="9525" cap="flat" cmpd="sng" algn="ctr">
            <a:noFill/>
            <a:prstDash val="solid"/>
          </a:ln>
          <a:effectLst/>
        </p:spPr>
        <p:txBody>
          <a:bodyPr lIns="114791" tIns="114791" rIns="114791" bIns="114791" spcCol="1270" anchor="ctr"/>
          <a:lstStyle/>
          <a:p>
            <a:pPr algn="ctr" defTabSz="1689100" eaLnBrk="1" fontAlgn="auto" hangingPunct="1">
              <a:lnSpc>
                <a:spcPct val="90000"/>
              </a:lnSpc>
              <a:spcAft>
                <a:spcPct val="35000"/>
              </a:spcAft>
              <a:defRPr/>
            </a:pPr>
            <a:endParaRPr lang="zh-CN" altLang="en-US" sz="3800" kern="0">
              <a:solidFill>
                <a:srgbClr val="FFFFFF"/>
              </a:solidFill>
              <a:latin typeface="Arial" panose="020B0604020202020204"/>
              <a:ea typeface="宋体" panose="02010600030101010101" pitchFamily="2" charset="-122"/>
            </a:endParaRPr>
          </a:p>
        </p:txBody>
      </p:sp>
      <p:sp>
        <p:nvSpPr>
          <p:cNvPr id="34" name="Freeform 33@|5FFC:681197|FBC:16777215|LFC:16777215|LBC:16777215"/>
          <p:cNvSpPr/>
          <p:nvPr/>
        </p:nvSpPr>
        <p:spPr>
          <a:xfrm>
            <a:off x="6821488" y="1733550"/>
            <a:ext cx="1174750" cy="1174750"/>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solidFill>
            <a:srgbClr val="5AAB31"/>
          </a:solidFill>
          <a:ln w="38100" cap="flat" cmpd="sng" algn="ctr">
            <a:noFill/>
            <a:prstDash val="solid"/>
          </a:ln>
          <a:effectLst/>
        </p:spPr>
        <p:txBody>
          <a:bodyPr lIns="215069" tIns="215069" rIns="215069" bIns="215069" spcCol="1270" anchor="ctr"/>
          <a:lstStyle/>
          <a:p>
            <a:pPr algn="ctr" defTabSz="1066800" eaLnBrk="1" fontAlgn="auto" hangingPunct="1">
              <a:lnSpc>
                <a:spcPct val="90000"/>
              </a:lnSpc>
              <a:spcAft>
                <a:spcPct val="35000"/>
              </a:spcAft>
              <a:defRPr/>
            </a:pPr>
            <a:r>
              <a:rPr lang="zh-CN" altLang="en-US" sz="1800" b="1" kern="0" dirty="0">
                <a:solidFill>
                  <a:srgbClr val="FFFFFF"/>
                </a:solidFill>
                <a:latin typeface="微软雅黑" panose="020B0503020204020204" pitchFamily="34" charset="-122"/>
              </a:rPr>
              <a:t>池化层</a:t>
            </a:r>
            <a:endParaRPr lang="zh-CN" altLang="en-US" sz="1800" b="1" kern="0" dirty="0">
              <a:solidFill>
                <a:srgbClr val="FFFFFF"/>
              </a:solidFill>
              <a:latin typeface="微软雅黑" panose="020B0503020204020204" pitchFamily="34" charset="-122"/>
            </a:endParaRPr>
          </a:p>
        </p:txBody>
      </p:sp>
      <p:sp>
        <p:nvSpPr>
          <p:cNvPr id="35" name="Freeform 34@|5FFC:192|FBC:16777215|LFC:16777215|LBC:16777215"/>
          <p:cNvSpPr/>
          <p:nvPr/>
        </p:nvSpPr>
        <p:spPr>
          <a:xfrm>
            <a:off x="8226425" y="2027238"/>
            <a:ext cx="587375" cy="587375"/>
          </a:xfrm>
          <a:custGeom>
            <a:avLst/>
            <a:gdLst>
              <a:gd name="connsiteX0" fmla="*/ 114791 w 731063"/>
              <a:gd name="connsiteY0" fmla="*/ 236375 h 731063"/>
              <a:gd name="connsiteX1" fmla="*/ 236375 w 731063"/>
              <a:gd name="connsiteY1" fmla="*/ 114791 h 731063"/>
              <a:gd name="connsiteX2" fmla="*/ 365532 w 731063"/>
              <a:gd name="connsiteY2" fmla="*/ 243947 h 731063"/>
              <a:gd name="connsiteX3" fmla="*/ 494688 w 731063"/>
              <a:gd name="connsiteY3" fmla="*/ 114791 h 731063"/>
              <a:gd name="connsiteX4" fmla="*/ 616272 w 731063"/>
              <a:gd name="connsiteY4" fmla="*/ 236375 h 731063"/>
              <a:gd name="connsiteX5" fmla="*/ 487116 w 731063"/>
              <a:gd name="connsiteY5" fmla="*/ 365532 h 731063"/>
              <a:gd name="connsiteX6" fmla="*/ 616272 w 731063"/>
              <a:gd name="connsiteY6" fmla="*/ 494688 h 731063"/>
              <a:gd name="connsiteX7" fmla="*/ 494688 w 731063"/>
              <a:gd name="connsiteY7" fmla="*/ 616272 h 731063"/>
              <a:gd name="connsiteX8" fmla="*/ 365532 w 731063"/>
              <a:gd name="connsiteY8" fmla="*/ 487116 h 731063"/>
              <a:gd name="connsiteX9" fmla="*/ 236375 w 731063"/>
              <a:gd name="connsiteY9" fmla="*/ 616272 h 731063"/>
              <a:gd name="connsiteX10" fmla="*/ 114791 w 731063"/>
              <a:gd name="connsiteY10" fmla="*/ 494688 h 731063"/>
              <a:gd name="connsiteX11" fmla="*/ 243947 w 731063"/>
              <a:gd name="connsiteY11" fmla="*/ 365532 h 731063"/>
              <a:gd name="connsiteX12" fmla="*/ 114791 w 731063"/>
              <a:gd name="connsiteY12" fmla="*/ 236375 h 73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063" h="731063">
                <a:moveTo>
                  <a:pt x="114791" y="236375"/>
                </a:moveTo>
                <a:lnTo>
                  <a:pt x="236375" y="114791"/>
                </a:lnTo>
                <a:lnTo>
                  <a:pt x="365532" y="243947"/>
                </a:lnTo>
                <a:lnTo>
                  <a:pt x="494688" y="114791"/>
                </a:lnTo>
                <a:lnTo>
                  <a:pt x="616272" y="236375"/>
                </a:lnTo>
                <a:lnTo>
                  <a:pt x="487116" y="365532"/>
                </a:lnTo>
                <a:lnTo>
                  <a:pt x="616272" y="494688"/>
                </a:lnTo>
                <a:lnTo>
                  <a:pt x="494688" y="616272"/>
                </a:lnTo>
                <a:lnTo>
                  <a:pt x="365532" y="487116"/>
                </a:lnTo>
                <a:lnTo>
                  <a:pt x="236375" y="616272"/>
                </a:lnTo>
                <a:lnTo>
                  <a:pt x="114791" y="494688"/>
                </a:lnTo>
                <a:lnTo>
                  <a:pt x="243947" y="365532"/>
                </a:lnTo>
                <a:lnTo>
                  <a:pt x="114791" y="236375"/>
                </a:lnTo>
                <a:close/>
              </a:path>
            </a:pathLst>
          </a:custGeom>
          <a:solidFill>
            <a:srgbClr val="315B2F"/>
          </a:solidFill>
          <a:ln w="9525" cap="flat" cmpd="sng" algn="ctr">
            <a:noFill/>
            <a:prstDash val="solid"/>
          </a:ln>
          <a:effectLst/>
        </p:spPr>
        <p:txBody>
          <a:bodyPr lIns="114791" tIns="114791" rIns="114791" bIns="114791" spcCol="1270" anchor="ctr"/>
          <a:lstStyle/>
          <a:p>
            <a:pPr algn="ctr" defTabSz="1689100" eaLnBrk="1" fontAlgn="auto" hangingPunct="1">
              <a:lnSpc>
                <a:spcPct val="90000"/>
              </a:lnSpc>
              <a:spcAft>
                <a:spcPct val="35000"/>
              </a:spcAft>
              <a:defRPr/>
            </a:pPr>
            <a:endParaRPr lang="zh-CN" altLang="en-US" sz="3800" kern="0">
              <a:solidFill>
                <a:srgbClr val="FFFFFF"/>
              </a:solidFill>
              <a:latin typeface="Arial" panose="020B0604020202020204"/>
              <a:ea typeface="宋体" panose="02010600030101010101" pitchFamily="2" charset="-122"/>
            </a:endParaRPr>
          </a:p>
        </p:txBody>
      </p:sp>
      <p:sp>
        <p:nvSpPr>
          <p:cNvPr id="36" name="Freeform 35@|5FFC:681197|FBC:16777215|LFC:16777215|LBC:16777215"/>
          <p:cNvSpPr/>
          <p:nvPr/>
        </p:nvSpPr>
        <p:spPr>
          <a:xfrm>
            <a:off x="9094788" y="1733550"/>
            <a:ext cx="1174750" cy="1174750"/>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solidFill>
            <a:srgbClr val="5AAB31"/>
          </a:solidFill>
          <a:ln w="38100" cap="flat" cmpd="sng" algn="ctr">
            <a:noFill/>
            <a:prstDash val="solid"/>
          </a:ln>
          <a:effectLst/>
        </p:spPr>
        <p:txBody>
          <a:bodyPr lIns="215069" tIns="215069" rIns="215069" bIns="215069" spcCol="1270" anchor="ctr"/>
          <a:lstStyle/>
          <a:p>
            <a:pPr algn="ctr" defTabSz="1066800" eaLnBrk="1" fontAlgn="auto" hangingPunct="1">
              <a:lnSpc>
                <a:spcPct val="90000"/>
              </a:lnSpc>
              <a:spcAft>
                <a:spcPct val="35000"/>
              </a:spcAft>
              <a:defRPr/>
            </a:pPr>
            <a:r>
              <a:rPr lang="zh-CN" altLang="en-US" sz="1400" b="1" kern="0" dirty="0">
                <a:solidFill>
                  <a:srgbClr val="FFFFFF"/>
                </a:solidFill>
                <a:latin typeface="微软雅黑" panose="020B0503020204020204" pitchFamily="34" charset="-122"/>
              </a:rPr>
              <a:t>全连接层</a:t>
            </a:r>
            <a:endParaRPr lang="zh-CN" altLang="en-US" sz="1400" b="1" kern="0" dirty="0">
              <a:solidFill>
                <a:srgbClr val="FFFFFF"/>
              </a:solidFill>
              <a:latin typeface="微软雅黑" panose="020B0503020204020204" pitchFamily="34" charset="-122"/>
            </a:endParaRPr>
          </a:p>
        </p:txBody>
      </p:sp>
      <p:sp>
        <p:nvSpPr>
          <p:cNvPr id="38" name="Down Arrow 37@|1FFC:192|FBC:16777215|LFC:16777215|LBC:16777215"/>
          <p:cNvSpPr/>
          <p:nvPr/>
        </p:nvSpPr>
        <p:spPr bwMode="auto">
          <a:xfrm>
            <a:off x="2573338" y="3136900"/>
            <a:ext cx="509587" cy="508000"/>
          </a:xfrm>
          <a:prstGeom prst="downArrow">
            <a:avLst/>
          </a:prstGeom>
          <a:solidFill>
            <a:srgbClr val="315B2F"/>
          </a:solidFill>
          <a:ln w="38100" cap="flat" cmpd="sng" algn="ctr">
            <a:noFill/>
            <a:prstDash val="solid"/>
          </a:ln>
          <a:effectLst/>
        </p:spPr>
        <p:txBody>
          <a:bodyPr lIns="215069" tIns="215069" rIns="215069" bIns="215069" spcCol="1270" anchor="ctr"/>
          <a:lstStyle/>
          <a:p>
            <a:pPr algn="ctr" defTabSz="1066800" eaLnBrk="1" fontAlgn="auto" hangingPunct="1">
              <a:lnSpc>
                <a:spcPct val="90000"/>
              </a:lnSpc>
              <a:spcAft>
                <a:spcPct val="35000"/>
              </a:spcAft>
              <a:defRPr/>
            </a:pPr>
            <a:endParaRPr lang="zh-CN" altLang="en-US" sz="2400" b="1" kern="0">
              <a:solidFill>
                <a:srgbClr val="FFFFFF"/>
              </a:solidFill>
              <a:latin typeface="微软雅黑" panose="020B0503020204020204" pitchFamily="34" charset="-122"/>
            </a:endParaRPr>
          </a:p>
        </p:txBody>
      </p:sp>
      <p:sp>
        <p:nvSpPr>
          <p:cNvPr id="26634" name="TextBox 52@|17FFC:3289814|FBC:16777215|LFC:16777215|LBC:16777215"/>
          <p:cNvSpPr txBox="1">
            <a:spLocks noChangeArrowheads="1"/>
          </p:cNvSpPr>
          <p:nvPr/>
        </p:nvSpPr>
        <p:spPr bwMode="auto">
          <a:xfrm>
            <a:off x="1849438" y="3841750"/>
            <a:ext cx="1957387" cy="1457325"/>
          </a:xfrm>
          <a:prstGeom prst="rect">
            <a:avLst/>
          </a:prstGeom>
          <a:solidFill>
            <a:srgbClr val="315B2F"/>
          </a:solidFill>
          <a:ln w="38100" algn="ctr">
            <a:noFill/>
            <a:miter lim="800000"/>
          </a:ln>
        </p:spPr>
        <p:txBody>
          <a:bodyPr lIns="215069" tIns="215069" rIns="215069" bIns="215069" anchor="ctr"/>
          <a:lstStyle/>
          <a:p>
            <a:pPr algn="ctr" defTabSz="1066800" eaLnBrk="1" hangingPunct="1">
              <a:lnSpc>
                <a:spcPct val="90000"/>
              </a:lnSpc>
              <a:spcAft>
                <a:spcPct val="35000"/>
              </a:spcAft>
            </a:pPr>
            <a:endParaRPr lang="zh-CN" altLang="en-US" sz="2400" b="1">
              <a:solidFill>
                <a:srgbClr val="FFFFFF"/>
              </a:solidFill>
              <a:latin typeface="微软雅黑" panose="020B0503020204020204" pitchFamily="34" charset="-122"/>
            </a:endParaRPr>
          </a:p>
        </p:txBody>
      </p:sp>
      <p:sp>
        <p:nvSpPr>
          <p:cNvPr id="51" name="TextBox 13@|17FFC:16777215|FBC:16777215|LFC:16777215|LBC:16777215"/>
          <p:cNvSpPr txBox="1"/>
          <p:nvPr/>
        </p:nvSpPr>
        <p:spPr>
          <a:xfrm>
            <a:off x="2002155" y="3948430"/>
            <a:ext cx="1736725" cy="1292225"/>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6660" fontAlgn="auto">
              <a:spcBef>
                <a:spcPct val="20000"/>
              </a:spcBef>
              <a:spcAft>
                <a:spcPts val="0"/>
              </a:spcAft>
              <a:defRPr/>
            </a:pPr>
            <a:r>
              <a:rPr lang="zh-CN" altLang="en-US" sz="1400" dirty="0">
                <a:solidFill>
                  <a:schemeClr val="bg1"/>
                </a:solidFill>
                <a:cs typeface="+mn-ea"/>
                <a:sym typeface="Arial" panose="020B0604020202020204" pitchFamily="34" charset="0"/>
              </a:rPr>
              <a:t>输入一个定长的文本序列，经过一系列处理，最终输入层输入的是文本序列中各个词汇对应的分布式表示。</a:t>
            </a:r>
            <a:endParaRPr lang="zh-CN" altLang="en-US" sz="1400" dirty="0">
              <a:solidFill>
                <a:schemeClr val="bg1"/>
              </a:solidFill>
              <a:cs typeface="+mn-ea"/>
              <a:sym typeface="Arial" panose="020B0604020202020204" pitchFamily="34" charset="0"/>
            </a:endParaRPr>
          </a:p>
        </p:txBody>
      </p:sp>
      <p:sp>
        <p:nvSpPr>
          <p:cNvPr id="41" name="Down Arrow 40@|1FFC:192|FBC:16777215|LFC:16777215|LBC:16777215"/>
          <p:cNvSpPr/>
          <p:nvPr/>
        </p:nvSpPr>
        <p:spPr bwMode="auto">
          <a:xfrm>
            <a:off x="4803775" y="3114675"/>
            <a:ext cx="509588" cy="508000"/>
          </a:xfrm>
          <a:prstGeom prst="downArrow">
            <a:avLst/>
          </a:prstGeom>
          <a:solidFill>
            <a:srgbClr val="315B2F"/>
          </a:solidFill>
          <a:ln w="38100" cap="flat" cmpd="sng" algn="ctr">
            <a:noFill/>
            <a:prstDash val="solid"/>
          </a:ln>
          <a:effectLst/>
        </p:spPr>
        <p:txBody>
          <a:bodyPr lIns="215069" tIns="215069" rIns="215069" bIns="215069" spcCol="1270" anchor="ctr"/>
          <a:lstStyle/>
          <a:p>
            <a:pPr algn="ctr" defTabSz="1066800" eaLnBrk="1" fontAlgn="auto" hangingPunct="1">
              <a:lnSpc>
                <a:spcPct val="90000"/>
              </a:lnSpc>
              <a:spcAft>
                <a:spcPct val="35000"/>
              </a:spcAft>
              <a:defRPr/>
            </a:pPr>
            <a:endParaRPr lang="zh-CN" altLang="en-US" sz="2400" b="1" kern="0">
              <a:solidFill>
                <a:srgbClr val="FFFFFF"/>
              </a:solidFill>
              <a:latin typeface="微软雅黑" panose="020B0503020204020204" pitchFamily="34" charset="-122"/>
            </a:endParaRPr>
          </a:p>
        </p:txBody>
      </p:sp>
      <p:sp>
        <p:nvSpPr>
          <p:cNvPr id="26638" name="TextBox 55@|17FFC:7355919|FBC:16777215|LFC:16777215|LBC:16777215"/>
          <p:cNvSpPr txBox="1">
            <a:spLocks noChangeArrowheads="1"/>
          </p:cNvSpPr>
          <p:nvPr/>
        </p:nvSpPr>
        <p:spPr bwMode="auto">
          <a:xfrm>
            <a:off x="4048125" y="3841750"/>
            <a:ext cx="1958975" cy="1457325"/>
          </a:xfrm>
          <a:prstGeom prst="rect">
            <a:avLst/>
          </a:prstGeom>
          <a:solidFill>
            <a:srgbClr val="5AAB31"/>
          </a:solidFill>
          <a:ln w="38100" algn="ctr">
            <a:noFill/>
            <a:miter lim="800000"/>
          </a:ln>
        </p:spPr>
        <p:txBody>
          <a:bodyPr lIns="215069" tIns="215069" rIns="215069" bIns="215069" anchor="ctr"/>
          <a:lstStyle/>
          <a:p>
            <a:pPr algn="ctr" defTabSz="1066800" eaLnBrk="1" hangingPunct="1">
              <a:lnSpc>
                <a:spcPct val="90000"/>
              </a:lnSpc>
              <a:spcAft>
                <a:spcPct val="35000"/>
              </a:spcAft>
            </a:pPr>
            <a:endParaRPr lang="zh-CN" altLang="en-US" sz="2400" b="1">
              <a:solidFill>
                <a:srgbClr val="FFFFFF"/>
              </a:solidFill>
              <a:latin typeface="微软雅黑" panose="020B0503020204020204" pitchFamily="34" charset="-122"/>
            </a:endParaRPr>
          </a:p>
        </p:txBody>
      </p:sp>
      <p:sp>
        <p:nvSpPr>
          <p:cNvPr id="53" name="TextBox 13@|17FFC:16777215|FBC:16777215|LFC:16777215|LBC:16777215"/>
          <p:cNvSpPr txBox="1"/>
          <p:nvPr/>
        </p:nvSpPr>
        <p:spPr>
          <a:xfrm>
            <a:off x="4213860" y="3924300"/>
            <a:ext cx="1704340" cy="645795"/>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6660" fontAlgn="auto">
              <a:spcBef>
                <a:spcPct val="20000"/>
              </a:spcBef>
              <a:spcAft>
                <a:spcPts val="0"/>
              </a:spcAft>
              <a:defRPr/>
            </a:pPr>
            <a:r>
              <a:rPr lang="zh-CN" altLang="en-US" sz="1400" dirty="0">
                <a:solidFill>
                  <a:schemeClr val="bg1"/>
                </a:solidFill>
                <a:cs typeface="+mn-ea"/>
                <a:sym typeface="Arial" panose="020B0604020202020204" pitchFamily="34" charset="0"/>
              </a:rPr>
              <a:t>在Text-CNN模型中一般使用多个不同尺寸的卷积核</a:t>
            </a:r>
            <a:endParaRPr lang="zh-CN" altLang="en-US" sz="1400" dirty="0">
              <a:solidFill>
                <a:schemeClr val="bg1"/>
              </a:solidFill>
              <a:cs typeface="+mn-ea"/>
              <a:sym typeface="Arial" panose="020B0604020202020204" pitchFamily="34" charset="0"/>
            </a:endParaRPr>
          </a:p>
        </p:txBody>
      </p:sp>
      <p:sp>
        <p:nvSpPr>
          <p:cNvPr id="44" name="Down Arrow 43@|1FFC:192|FBC:16777215|LFC:16777215|LBC:16777215"/>
          <p:cNvSpPr/>
          <p:nvPr/>
        </p:nvSpPr>
        <p:spPr bwMode="auto">
          <a:xfrm>
            <a:off x="7153275" y="3146425"/>
            <a:ext cx="509588" cy="508000"/>
          </a:xfrm>
          <a:prstGeom prst="downArrow">
            <a:avLst/>
          </a:prstGeom>
          <a:solidFill>
            <a:srgbClr val="315B2F"/>
          </a:solidFill>
          <a:ln w="38100" cap="flat" cmpd="sng" algn="ctr">
            <a:noFill/>
            <a:prstDash val="solid"/>
          </a:ln>
          <a:effectLst/>
        </p:spPr>
        <p:txBody>
          <a:bodyPr lIns="215069" tIns="215069" rIns="215069" bIns="215069" spcCol="1270" anchor="ctr"/>
          <a:lstStyle/>
          <a:p>
            <a:pPr algn="ctr" defTabSz="1066800" eaLnBrk="1" fontAlgn="auto" hangingPunct="1">
              <a:lnSpc>
                <a:spcPct val="90000"/>
              </a:lnSpc>
              <a:spcAft>
                <a:spcPct val="35000"/>
              </a:spcAft>
              <a:defRPr/>
            </a:pPr>
            <a:endParaRPr lang="zh-CN" altLang="en-US" sz="2400" b="1" kern="0">
              <a:solidFill>
                <a:srgbClr val="FFFFFF"/>
              </a:solidFill>
              <a:latin typeface="微软雅黑" panose="020B0503020204020204" pitchFamily="34" charset="-122"/>
            </a:endParaRPr>
          </a:p>
        </p:txBody>
      </p:sp>
      <p:sp>
        <p:nvSpPr>
          <p:cNvPr id="26642" name="TextBox 58@|17FFC:7355919|FBC:16777215|LFC:16777215|LBC:16777215"/>
          <p:cNvSpPr txBox="1">
            <a:spLocks noChangeArrowheads="1"/>
          </p:cNvSpPr>
          <p:nvPr/>
        </p:nvSpPr>
        <p:spPr bwMode="auto">
          <a:xfrm>
            <a:off x="6399213" y="3841750"/>
            <a:ext cx="1957387" cy="1457325"/>
          </a:xfrm>
          <a:prstGeom prst="rect">
            <a:avLst/>
          </a:prstGeom>
          <a:solidFill>
            <a:srgbClr val="5AAB31"/>
          </a:solidFill>
          <a:ln w="38100" algn="ctr">
            <a:noFill/>
            <a:miter lim="800000"/>
          </a:ln>
        </p:spPr>
        <p:txBody>
          <a:bodyPr lIns="215069" tIns="215069" rIns="215069" bIns="215069" anchor="ctr"/>
          <a:lstStyle/>
          <a:p>
            <a:pPr algn="ctr" defTabSz="1066800" eaLnBrk="1" hangingPunct="1">
              <a:lnSpc>
                <a:spcPct val="90000"/>
              </a:lnSpc>
              <a:spcAft>
                <a:spcPct val="35000"/>
              </a:spcAft>
            </a:pPr>
            <a:endParaRPr lang="zh-CN" altLang="en-US" sz="2400" b="1">
              <a:solidFill>
                <a:srgbClr val="FFFFFF"/>
              </a:solidFill>
              <a:latin typeface="微软雅黑" panose="020B0503020204020204" pitchFamily="34" charset="-122"/>
            </a:endParaRPr>
          </a:p>
        </p:txBody>
      </p:sp>
      <p:sp>
        <p:nvSpPr>
          <p:cNvPr id="55" name="TextBox 13@|17FFC:16777215|FBC:16777215|LFC:16777215|LBC:16777215"/>
          <p:cNvSpPr txBox="1"/>
          <p:nvPr/>
        </p:nvSpPr>
        <p:spPr>
          <a:xfrm>
            <a:off x="6464300" y="3924300"/>
            <a:ext cx="1826895" cy="1292225"/>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6660" fontAlgn="auto">
              <a:spcBef>
                <a:spcPct val="20000"/>
              </a:spcBef>
              <a:spcAft>
                <a:spcPts val="0"/>
              </a:spcAft>
              <a:defRPr/>
            </a:pPr>
            <a:r>
              <a:rPr lang="zh-CN" altLang="en-US" sz="1400" dirty="0">
                <a:solidFill>
                  <a:schemeClr val="bg1"/>
                </a:solidFill>
                <a:cs typeface="+mn-ea"/>
                <a:sym typeface="Arial" panose="020B0604020202020204" pitchFamily="34" charset="0"/>
              </a:rPr>
              <a:t>在Text-CNN模型的池化层中使用了Max-pool，即减少模型的参数，又保证了在不定长的卷基层的输出上获得一个定长的全连接层的输入</a:t>
            </a:r>
            <a:endParaRPr lang="zh-CN" altLang="en-US" sz="1400" dirty="0">
              <a:solidFill>
                <a:schemeClr val="bg1"/>
              </a:solidFill>
              <a:cs typeface="+mn-ea"/>
              <a:sym typeface="Arial" panose="020B0604020202020204" pitchFamily="34" charset="0"/>
            </a:endParaRPr>
          </a:p>
        </p:txBody>
      </p:sp>
      <p:sp>
        <p:nvSpPr>
          <p:cNvPr id="47" name="Down Arrow 46@|1FFC:192|FBC:16777215|LFC:16777215|LBC:16777215"/>
          <p:cNvSpPr/>
          <p:nvPr/>
        </p:nvSpPr>
        <p:spPr bwMode="auto">
          <a:xfrm>
            <a:off x="9426575" y="3146425"/>
            <a:ext cx="509588" cy="508000"/>
          </a:xfrm>
          <a:prstGeom prst="downArrow">
            <a:avLst/>
          </a:prstGeom>
          <a:solidFill>
            <a:srgbClr val="315B2F"/>
          </a:solidFill>
          <a:ln w="38100" cap="flat" cmpd="sng" algn="ctr">
            <a:noFill/>
            <a:prstDash val="solid"/>
          </a:ln>
          <a:effectLst/>
        </p:spPr>
        <p:txBody>
          <a:bodyPr lIns="215069" tIns="215069" rIns="215069" bIns="215069" spcCol="1270" anchor="ctr"/>
          <a:lstStyle/>
          <a:p>
            <a:pPr algn="ctr" defTabSz="1066800" eaLnBrk="1" fontAlgn="auto" hangingPunct="1">
              <a:lnSpc>
                <a:spcPct val="90000"/>
              </a:lnSpc>
              <a:spcAft>
                <a:spcPct val="35000"/>
              </a:spcAft>
              <a:defRPr/>
            </a:pPr>
            <a:endParaRPr lang="zh-CN" altLang="en-US" sz="2400" b="1" kern="0">
              <a:solidFill>
                <a:srgbClr val="FFFFFF"/>
              </a:solidFill>
              <a:latin typeface="微软雅黑" panose="020B0503020204020204" pitchFamily="34" charset="-122"/>
            </a:endParaRPr>
          </a:p>
        </p:txBody>
      </p:sp>
      <p:sp>
        <p:nvSpPr>
          <p:cNvPr id="26646" name="TextBox 61@|17FFC:7355919|FBC:16777215|LFC:16777215|LBC:16777215"/>
          <p:cNvSpPr txBox="1">
            <a:spLocks noChangeArrowheads="1"/>
          </p:cNvSpPr>
          <p:nvPr/>
        </p:nvSpPr>
        <p:spPr bwMode="auto">
          <a:xfrm>
            <a:off x="8672513" y="3841750"/>
            <a:ext cx="1957387" cy="1457325"/>
          </a:xfrm>
          <a:prstGeom prst="rect">
            <a:avLst/>
          </a:prstGeom>
          <a:solidFill>
            <a:srgbClr val="5AAB31"/>
          </a:solidFill>
          <a:ln w="38100" algn="ctr">
            <a:noFill/>
            <a:miter lim="800000"/>
          </a:ln>
        </p:spPr>
        <p:txBody>
          <a:bodyPr lIns="215069" tIns="215069" rIns="215069" bIns="215069" anchor="ctr"/>
          <a:lstStyle/>
          <a:p>
            <a:pPr algn="ctr" defTabSz="1066800" eaLnBrk="1" hangingPunct="1">
              <a:lnSpc>
                <a:spcPct val="90000"/>
              </a:lnSpc>
              <a:spcAft>
                <a:spcPct val="35000"/>
              </a:spcAft>
            </a:pPr>
            <a:endParaRPr lang="zh-CN" altLang="en-US" sz="2400" b="1">
              <a:solidFill>
                <a:srgbClr val="FFFFFF"/>
              </a:solidFill>
              <a:latin typeface="微软雅黑" panose="020B0503020204020204" pitchFamily="34" charset="-122"/>
            </a:endParaRPr>
          </a:p>
        </p:txBody>
      </p:sp>
      <p:sp>
        <p:nvSpPr>
          <p:cNvPr id="57" name="TextBox 13@|17FFC:16777215|FBC:16777215|LFC:16777215|LBC:16777215"/>
          <p:cNvSpPr txBox="1"/>
          <p:nvPr/>
        </p:nvSpPr>
        <p:spPr>
          <a:xfrm>
            <a:off x="8813800" y="3924300"/>
            <a:ext cx="1701165" cy="1076960"/>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6660" fontAlgn="auto">
              <a:spcBef>
                <a:spcPct val="20000"/>
              </a:spcBef>
              <a:spcAft>
                <a:spcPts val="0"/>
              </a:spcAft>
              <a:defRPr/>
            </a:pPr>
            <a:r>
              <a:rPr lang="zh-CN" altLang="en-US" sz="1400" dirty="0">
                <a:solidFill>
                  <a:schemeClr val="bg1"/>
                </a:solidFill>
                <a:cs typeface="+mn-ea"/>
                <a:sym typeface="Arial" panose="020B0604020202020204" pitchFamily="34" charset="0"/>
              </a:rPr>
              <a:t>全连接层的作用就是分类器，相当于把卷积与池化层提取的特征输入到一个LR分类器中进行分类。</a:t>
            </a:r>
            <a:endParaRPr lang="zh-CN" altLang="en-US" sz="1400" dirty="0">
              <a:solidFill>
                <a:schemeClr val="bg1"/>
              </a:solidFill>
              <a:cs typeface="+mn-ea"/>
              <a:sym typeface="Arial" panose="020B0604020202020204" pitchFamily="34" charset="0"/>
            </a:endParaRPr>
          </a:p>
        </p:txBody>
      </p:sp>
      <p:grpSp>
        <p:nvGrpSpPr>
          <p:cNvPr id="26649" name="组合 27"/>
          <p:cNvGrpSpPr/>
          <p:nvPr/>
        </p:nvGrpSpPr>
        <p:grpSpPr bwMode="auto">
          <a:xfrm>
            <a:off x="284480" y="55880"/>
            <a:ext cx="6656705" cy="914955"/>
            <a:chOff x="312964" y="12700"/>
            <a:chExt cx="3496289" cy="913791"/>
          </a:xfrm>
        </p:grpSpPr>
        <p:sp>
          <p:nvSpPr>
            <p:cNvPr id="29" name="圆角矩形 28"/>
            <p:cNvSpPr/>
            <p:nvPr/>
          </p:nvSpPr>
          <p:spPr>
            <a:xfrm>
              <a:off x="368526" y="282298"/>
              <a:ext cx="2897189" cy="380609"/>
            </a:xfrm>
            <a:prstGeom prst="roundRect">
              <a:avLst>
                <a:gd name="adj" fmla="val 50000"/>
              </a:avLst>
            </a:prstGeom>
            <a:solidFill>
              <a:srgbClr val="FFFFFF"/>
            </a:solidFill>
            <a:ln w="28575">
              <a:solidFill>
                <a:srgbClr val="4F9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rgbClr val="3F7B33"/>
                </a:solidFill>
              </a:endParaRPr>
            </a:p>
          </p:txBody>
        </p:sp>
        <p:pic>
          <p:nvPicPr>
            <p:cNvPr id="26651" name="图片 36"/>
            <p:cNvPicPr>
              <a:picLocks noChangeAspect="1"/>
            </p:cNvPicPr>
            <p:nvPr/>
          </p:nvPicPr>
          <p:blipFill>
            <a:blip r:embed="rId1" cstate="email"/>
            <a:srcRect/>
            <a:stretch>
              <a:fillRect/>
            </a:stretch>
          </p:blipFill>
          <p:spPr bwMode="auto">
            <a:xfrm rot="2055465">
              <a:off x="312964" y="12700"/>
              <a:ext cx="498555" cy="856370"/>
            </a:xfrm>
            <a:prstGeom prst="rect">
              <a:avLst/>
            </a:prstGeom>
            <a:noFill/>
            <a:ln w="9525">
              <a:noFill/>
              <a:miter lim="800000"/>
              <a:headEnd/>
              <a:tailEnd/>
            </a:ln>
          </p:spPr>
        </p:pic>
        <p:sp>
          <p:nvSpPr>
            <p:cNvPr id="26652" name="文本框 39"/>
            <p:cNvSpPr txBox="1">
              <a:spLocks noChangeArrowheads="1"/>
            </p:cNvSpPr>
            <p:nvPr/>
          </p:nvSpPr>
          <p:spPr bwMode="auto">
            <a:xfrm>
              <a:off x="846342" y="282152"/>
              <a:ext cx="2962911" cy="644339"/>
            </a:xfrm>
            <a:prstGeom prst="rect">
              <a:avLst/>
            </a:prstGeom>
            <a:noFill/>
            <a:ln w="9525">
              <a:noFill/>
              <a:miter lim="800000"/>
            </a:ln>
          </p:spPr>
          <p:txBody>
            <a:bodyPr wrap="square">
              <a:spAutoFit/>
            </a:bodyPr>
            <a:lstStyle/>
            <a:p>
              <a:pPr eaLnBrk="1" hangingPunct="1"/>
              <a:r>
                <a:rPr lang="zh-CN" altLang="en-US" b="1">
                  <a:solidFill>
                    <a:srgbClr val="3C7832"/>
                  </a:solidFill>
                  <a:latin typeface="微软雅黑" panose="020B0503020204020204" pitchFamily="34" charset="-122"/>
                </a:rPr>
                <a:t>代码分析</a:t>
              </a:r>
              <a:r>
                <a:rPr lang="en-US" altLang="zh-CN" b="1">
                  <a:solidFill>
                    <a:srgbClr val="3C7832"/>
                  </a:solidFill>
                  <a:latin typeface="微软雅黑" panose="020B0503020204020204" pitchFamily="34" charset="-122"/>
                </a:rPr>
                <a:t>——</a:t>
              </a:r>
              <a:r>
                <a:rPr lang="zh-CN" altLang="en-US" b="1">
                  <a:solidFill>
                    <a:srgbClr val="3C7832"/>
                  </a:solidFill>
                  <a:latin typeface="微软雅黑" panose="020B0503020204020204" pitchFamily="34" charset="-122"/>
                </a:rPr>
                <a:t>卷积神经网络</a:t>
              </a:r>
              <a:r>
                <a:rPr lang="en-US" altLang="zh-CN" dirty="0">
                  <a:solidFill>
                    <a:srgbClr val="3C7832"/>
                  </a:solidFill>
                  <a:latin typeface="微软雅黑" panose="020B0503020204020204" pitchFamily="34" charset="-122"/>
                  <a:sym typeface="+mn-ea"/>
                </a:rPr>
                <a:t>text_cnn.py</a:t>
              </a:r>
              <a:endParaRPr lang="en-US" altLang="zh-CN" dirty="0">
                <a:solidFill>
                  <a:srgbClr val="3C7832"/>
                </a:solidFill>
                <a:latin typeface="微软雅黑" panose="020B0503020204020204" pitchFamily="34" charset="-122"/>
              </a:endParaRPr>
            </a:p>
            <a:p>
              <a:pPr eaLnBrk="1" hangingPunct="1"/>
              <a:endParaRPr lang="zh-CN" altLang="en-US" b="1">
                <a:solidFill>
                  <a:srgbClr val="3C7832"/>
                </a:solidFill>
                <a:latin typeface="微软雅黑" panose="020B0503020204020204" pitchFamily="34" charset="-122"/>
              </a:endParaRPr>
            </a:p>
          </p:txBody>
        </p:sp>
        <p:sp>
          <p:nvSpPr>
            <p:cNvPr id="26653" name="文本框 57"/>
            <p:cNvSpPr txBox="1">
              <a:spLocks noChangeArrowheads="1"/>
            </p:cNvSpPr>
            <p:nvPr/>
          </p:nvSpPr>
          <p:spPr bwMode="auto">
            <a:xfrm>
              <a:off x="405443" y="287157"/>
              <a:ext cx="323850" cy="367831"/>
            </a:xfrm>
            <a:prstGeom prst="rect">
              <a:avLst/>
            </a:prstGeom>
            <a:noFill/>
            <a:ln w="9525">
              <a:noFill/>
              <a:miter lim="800000"/>
            </a:ln>
          </p:spPr>
          <p:txBody>
            <a:bodyPr wrap="square">
              <a:spAutoFit/>
            </a:bodyPr>
            <a:lstStyle/>
            <a:p>
              <a:pPr eaLnBrk="1" hangingPunct="1"/>
              <a:r>
                <a:rPr lang="zh-CN" altLang="en-US" b="1">
                  <a:solidFill>
                    <a:schemeClr val="bg1"/>
                  </a:solidFill>
                  <a:latin typeface="微软雅黑" panose="020B0503020204020204" pitchFamily="34" charset="-122"/>
                </a:rPr>
                <a:t>二</a:t>
              </a:r>
              <a:endParaRPr lang="zh-CN" altLang="en-US" b="1">
                <a:solidFill>
                  <a:schemeClr val="bg1"/>
                </a:solidFill>
                <a:latin typeface="微软雅黑" panose="020B0503020204020204" pitchFamily="34" charset="-122"/>
              </a:endParaRPr>
            </a:p>
          </p:txBody>
        </p:sp>
      </p:grpSp>
      <p:sp>
        <p:nvSpPr>
          <p:cNvPr id="2" name="Freeform 32@|5FFC:192|FBC:16777215|LFC:16777215|LBC:16777215"/>
          <p:cNvSpPr/>
          <p:nvPr/>
        </p:nvSpPr>
        <p:spPr>
          <a:xfrm>
            <a:off x="3670300" y="2027238"/>
            <a:ext cx="587375" cy="587375"/>
          </a:xfrm>
          <a:custGeom>
            <a:avLst/>
            <a:gdLst>
              <a:gd name="connsiteX0" fmla="*/ 114791 w 731063"/>
              <a:gd name="connsiteY0" fmla="*/ 236375 h 731063"/>
              <a:gd name="connsiteX1" fmla="*/ 236375 w 731063"/>
              <a:gd name="connsiteY1" fmla="*/ 114791 h 731063"/>
              <a:gd name="connsiteX2" fmla="*/ 365532 w 731063"/>
              <a:gd name="connsiteY2" fmla="*/ 243947 h 731063"/>
              <a:gd name="connsiteX3" fmla="*/ 494688 w 731063"/>
              <a:gd name="connsiteY3" fmla="*/ 114791 h 731063"/>
              <a:gd name="connsiteX4" fmla="*/ 616272 w 731063"/>
              <a:gd name="connsiteY4" fmla="*/ 236375 h 731063"/>
              <a:gd name="connsiteX5" fmla="*/ 487116 w 731063"/>
              <a:gd name="connsiteY5" fmla="*/ 365532 h 731063"/>
              <a:gd name="connsiteX6" fmla="*/ 616272 w 731063"/>
              <a:gd name="connsiteY6" fmla="*/ 494688 h 731063"/>
              <a:gd name="connsiteX7" fmla="*/ 494688 w 731063"/>
              <a:gd name="connsiteY7" fmla="*/ 616272 h 731063"/>
              <a:gd name="connsiteX8" fmla="*/ 365532 w 731063"/>
              <a:gd name="connsiteY8" fmla="*/ 487116 h 731063"/>
              <a:gd name="connsiteX9" fmla="*/ 236375 w 731063"/>
              <a:gd name="connsiteY9" fmla="*/ 616272 h 731063"/>
              <a:gd name="connsiteX10" fmla="*/ 114791 w 731063"/>
              <a:gd name="connsiteY10" fmla="*/ 494688 h 731063"/>
              <a:gd name="connsiteX11" fmla="*/ 243947 w 731063"/>
              <a:gd name="connsiteY11" fmla="*/ 365532 h 731063"/>
              <a:gd name="connsiteX12" fmla="*/ 114791 w 731063"/>
              <a:gd name="connsiteY12" fmla="*/ 236375 h 73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063" h="731063">
                <a:moveTo>
                  <a:pt x="114791" y="236375"/>
                </a:moveTo>
                <a:lnTo>
                  <a:pt x="236375" y="114791"/>
                </a:lnTo>
                <a:lnTo>
                  <a:pt x="365532" y="243947"/>
                </a:lnTo>
                <a:lnTo>
                  <a:pt x="494688" y="114791"/>
                </a:lnTo>
                <a:lnTo>
                  <a:pt x="616272" y="236375"/>
                </a:lnTo>
                <a:lnTo>
                  <a:pt x="487116" y="365532"/>
                </a:lnTo>
                <a:lnTo>
                  <a:pt x="616272" y="494688"/>
                </a:lnTo>
                <a:lnTo>
                  <a:pt x="494688" y="616272"/>
                </a:lnTo>
                <a:lnTo>
                  <a:pt x="365532" y="487116"/>
                </a:lnTo>
                <a:lnTo>
                  <a:pt x="236375" y="616272"/>
                </a:lnTo>
                <a:lnTo>
                  <a:pt x="114791" y="494688"/>
                </a:lnTo>
                <a:lnTo>
                  <a:pt x="243947" y="365532"/>
                </a:lnTo>
                <a:lnTo>
                  <a:pt x="114791" y="236375"/>
                </a:lnTo>
                <a:close/>
              </a:path>
            </a:pathLst>
          </a:custGeom>
          <a:solidFill>
            <a:srgbClr val="315B2F"/>
          </a:solidFill>
          <a:ln w="9525" cap="flat" cmpd="sng" algn="ctr">
            <a:noFill/>
            <a:prstDash val="solid"/>
          </a:ln>
          <a:effectLst/>
        </p:spPr>
        <p:txBody>
          <a:bodyPr lIns="114791" tIns="114791" rIns="114791" bIns="114791" spcCol="1270" anchor="ctr"/>
          <a:lstStyle/>
          <a:p>
            <a:pPr algn="ctr" defTabSz="1689100" eaLnBrk="1" fontAlgn="auto" hangingPunct="1">
              <a:lnSpc>
                <a:spcPct val="90000"/>
              </a:lnSpc>
              <a:spcAft>
                <a:spcPct val="35000"/>
              </a:spcAft>
              <a:defRPr/>
            </a:pPr>
            <a:endParaRPr lang="zh-CN" altLang="en-US" sz="3800" kern="0">
              <a:solidFill>
                <a:srgbClr val="FFFFFF"/>
              </a:solidFill>
              <a:latin typeface="Arial" panose="020B0604020202020204"/>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49" name="组合 27"/>
          <p:cNvGrpSpPr/>
          <p:nvPr/>
        </p:nvGrpSpPr>
        <p:grpSpPr bwMode="auto">
          <a:xfrm>
            <a:off x="284480" y="55880"/>
            <a:ext cx="8455025" cy="857885"/>
            <a:chOff x="312964" y="12700"/>
            <a:chExt cx="3496289" cy="856370"/>
          </a:xfrm>
        </p:grpSpPr>
        <p:sp>
          <p:nvSpPr>
            <p:cNvPr id="29" name="圆角矩形 28"/>
            <p:cNvSpPr/>
            <p:nvPr/>
          </p:nvSpPr>
          <p:spPr>
            <a:xfrm>
              <a:off x="368526" y="282298"/>
              <a:ext cx="2897189" cy="380609"/>
            </a:xfrm>
            <a:prstGeom prst="roundRect">
              <a:avLst>
                <a:gd name="adj" fmla="val 50000"/>
              </a:avLst>
            </a:prstGeom>
            <a:solidFill>
              <a:srgbClr val="FFFFFF"/>
            </a:solidFill>
            <a:ln w="28575">
              <a:solidFill>
                <a:srgbClr val="4F9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rgbClr val="3F7B33"/>
                </a:solidFill>
              </a:endParaRPr>
            </a:p>
          </p:txBody>
        </p:sp>
        <p:pic>
          <p:nvPicPr>
            <p:cNvPr id="26651" name="图片 36"/>
            <p:cNvPicPr>
              <a:picLocks noChangeAspect="1"/>
            </p:cNvPicPr>
            <p:nvPr/>
          </p:nvPicPr>
          <p:blipFill>
            <a:blip r:embed="rId1" cstate="email"/>
            <a:srcRect/>
            <a:stretch>
              <a:fillRect/>
            </a:stretch>
          </p:blipFill>
          <p:spPr bwMode="auto">
            <a:xfrm rot="2055465">
              <a:off x="312964" y="12700"/>
              <a:ext cx="498555" cy="856370"/>
            </a:xfrm>
            <a:prstGeom prst="rect">
              <a:avLst/>
            </a:prstGeom>
            <a:noFill/>
            <a:ln w="9525">
              <a:noFill/>
              <a:miter lim="800000"/>
              <a:headEnd/>
              <a:tailEnd/>
            </a:ln>
          </p:spPr>
        </p:pic>
        <p:sp>
          <p:nvSpPr>
            <p:cNvPr id="26652" name="文本框 39"/>
            <p:cNvSpPr txBox="1">
              <a:spLocks noChangeArrowheads="1"/>
            </p:cNvSpPr>
            <p:nvPr/>
          </p:nvSpPr>
          <p:spPr bwMode="auto">
            <a:xfrm>
              <a:off x="846342" y="282152"/>
              <a:ext cx="2962911" cy="367650"/>
            </a:xfrm>
            <a:prstGeom prst="rect">
              <a:avLst/>
            </a:prstGeom>
            <a:noFill/>
            <a:ln w="9525">
              <a:noFill/>
              <a:miter lim="800000"/>
            </a:ln>
          </p:spPr>
          <p:txBody>
            <a:bodyPr wrap="square">
              <a:spAutoFit/>
            </a:bodyPr>
            <a:lstStyle/>
            <a:p>
              <a:pPr eaLnBrk="1" hangingPunct="1"/>
              <a:r>
                <a:rPr lang="zh-CN" altLang="en-US" b="1">
                  <a:solidFill>
                    <a:srgbClr val="3C7832"/>
                  </a:solidFill>
                  <a:latin typeface="微软雅黑" panose="020B0503020204020204" pitchFamily="34" charset="-122"/>
                </a:rPr>
                <a:t>代码分析</a:t>
              </a:r>
              <a:r>
                <a:rPr lang="en-US" altLang="zh-CN" b="1">
                  <a:solidFill>
                    <a:srgbClr val="3C7832"/>
                  </a:solidFill>
                  <a:latin typeface="微软雅黑" panose="020B0503020204020204" pitchFamily="34" charset="-122"/>
                </a:rPr>
                <a:t>——</a:t>
              </a:r>
              <a:r>
                <a:rPr lang="zh-CN" altLang="en-US" b="1">
                  <a:solidFill>
                    <a:srgbClr val="3C7832"/>
                  </a:solidFill>
                  <a:latin typeface="微软雅黑" panose="020B0503020204020204" pitchFamily="34" charset="-122"/>
                </a:rPr>
                <a:t>卷积神经网络</a:t>
              </a:r>
              <a:r>
                <a:rPr lang="en-US" altLang="zh-CN" dirty="0">
                  <a:solidFill>
                    <a:srgbClr val="3C7832"/>
                  </a:solidFill>
                  <a:latin typeface="微软雅黑" panose="020B0503020204020204" pitchFamily="34" charset="-122"/>
                  <a:sym typeface="+mn-ea"/>
                </a:rPr>
                <a:t>text_cnn.py</a:t>
              </a:r>
              <a:r>
                <a:rPr lang="zh-CN" altLang="en-US" b="1">
                  <a:solidFill>
                    <a:srgbClr val="3C7832"/>
                  </a:solidFill>
                  <a:latin typeface="微软雅黑" panose="020B0503020204020204" pitchFamily="34" charset="-122"/>
                </a:rPr>
                <a:t>（嵌入层）</a:t>
              </a:r>
              <a:endParaRPr lang="zh-CN" altLang="en-US" b="1">
                <a:solidFill>
                  <a:srgbClr val="3C7832"/>
                </a:solidFill>
                <a:latin typeface="微软雅黑" panose="020B0503020204020204" pitchFamily="34" charset="-122"/>
              </a:endParaRPr>
            </a:p>
          </p:txBody>
        </p:sp>
        <p:sp>
          <p:nvSpPr>
            <p:cNvPr id="26653" name="文本框 57"/>
            <p:cNvSpPr txBox="1">
              <a:spLocks noChangeArrowheads="1"/>
            </p:cNvSpPr>
            <p:nvPr/>
          </p:nvSpPr>
          <p:spPr bwMode="auto">
            <a:xfrm>
              <a:off x="405443" y="287157"/>
              <a:ext cx="323850" cy="367650"/>
            </a:xfrm>
            <a:prstGeom prst="rect">
              <a:avLst/>
            </a:prstGeom>
            <a:noFill/>
            <a:ln w="9525">
              <a:noFill/>
              <a:miter lim="800000"/>
            </a:ln>
          </p:spPr>
          <p:txBody>
            <a:bodyPr wrap="square">
              <a:spAutoFit/>
            </a:bodyPr>
            <a:lstStyle/>
            <a:p>
              <a:pPr eaLnBrk="1" hangingPunct="1"/>
              <a:r>
                <a:rPr lang="zh-CN" altLang="en-US" b="1">
                  <a:solidFill>
                    <a:schemeClr val="bg1"/>
                  </a:solidFill>
                  <a:latin typeface="微软雅黑" panose="020B0503020204020204" pitchFamily="34" charset="-122"/>
                </a:rPr>
                <a:t>二</a:t>
              </a:r>
              <a:endParaRPr lang="zh-CN" altLang="en-US" b="1">
                <a:solidFill>
                  <a:schemeClr val="bg1"/>
                </a:solidFill>
                <a:latin typeface="微软雅黑" panose="020B0503020204020204" pitchFamily="34" charset="-122"/>
              </a:endParaRPr>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74463" y="926147"/>
            <a:ext cx="8017062" cy="3950653"/>
          </a:xfrm>
          <a:prstGeom prst="rect">
            <a:avLst/>
          </a:prstGeom>
        </p:spPr>
      </p:pic>
      <p:pic>
        <p:nvPicPr>
          <p:cNvPr id="5" name="图片 4"/>
          <p:cNvPicPr>
            <a:picLocks noChangeAspect="1"/>
          </p:cNvPicPr>
          <p:nvPr/>
        </p:nvPicPr>
        <p:blipFill>
          <a:blip r:embed="rId3"/>
          <a:stretch>
            <a:fillRect/>
          </a:stretch>
        </p:blipFill>
        <p:spPr>
          <a:xfrm>
            <a:off x="6132830" y="4672330"/>
            <a:ext cx="5120640" cy="15849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49" name="组合 27"/>
          <p:cNvGrpSpPr/>
          <p:nvPr/>
        </p:nvGrpSpPr>
        <p:grpSpPr bwMode="auto">
          <a:xfrm>
            <a:off x="284480" y="55880"/>
            <a:ext cx="9049385" cy="857387"/>
            <a:chOff x="312964" y="12700"/>
            <a:chExt cx="3496289" cy="856370"/>
          </a:xfrm>
        </p:grpSpPr>
        <p:sp>
          <p:nvSpPr>
            <p:cNvPr id="29" name="圆角矩形 28"/>
            <p:cNvSpPr/>
            <p:nvPr/>
          </p:nvSpPr>
          <p:spPr>
            <a:xfrm>
              <a:off x="368526" y="282298"/>
              <a:ext cx="2897189" cy="380609"/>
            </a:xfrm>
            <a:prstGeom prst="roundRect">
              <a:avLst>
                <a:gd name="adj" fmla="val 50000"/>
              </a:avLst>
            </a:prstGeom>
            <a:solidFill>
              <a:srgbClr val="FFFFFF"/>
            </a:solidFill>
            <a:ln w="28575">
              <a:solidFill>
                <a:srgbClr val="4F9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rgbClr val="3F7B33"/>
                </a:solidFill>
              </a:endParaRPr>
            </a:p>
          </p:txBody>
        </p:sp>
        <p:pic>
          <p:nvPicPr>
            <p:cNvPr id="26651" name="图片 36"/>
            <p:cNvPicPr>
              <a:picLocks noChangeAspect="1"/>
            </p:cNvPicPr>
            <p:nvPr/>
          </p:nvPicPr>
          <p:blipFill>
            <a:blip r:embed="rId1" cstate="email"/>
            <a:srcRect/>
            <a:stretch>
              <a:fillRect/>
            </a:stretch>
          </p:blipFill>
          <p:spPr bwMode="auto">
            <a:xfrm rot="2055465">
              <a:off x="312964" y="12700"/>
              <a:ext cx="498555" cy="856370"/>
            </a:xfrm>
            <a:prstGeom prst="rect">
              <a:avLst/>
            </a:prstGeom>
            <a:noFill/>
            <a:ln w="9525">
              <a:noFill/>
              <a:miter lim="800000"/>
              <a:headEnd/>
              <a:tailEnd/>
            </a:ln>
          </p:spPr>
        </p:pic>
        <p:sp>
          <p:nvSpPr>
            <p:cNvPr id="26652" name="文本框 39"/>
            <p:cNvSpPr txBox="1">
              <a:spLocks noChangeArrowheads="1"/>
            </p:cNvSpPr>
            <p:nvPr/>
          </p:nvSpPr>
          <p:spPr bwMode="auto">
            <a:xfrm>
              <a:off x="846342" y="282152"/>
              <a:ext cx="2962911" cy="367863"/>
            </a:xfrm>
            <a:prstGeom prst="rect">
              <a:avLst/>
            </a:prstGeom>
            <a:noFill/>
            <a:ln w="9525">
              <a:noFill/>
              <a:miter lim="800000"/>
            </a:ln>
          </p:spPr>
          <p:txBody>
            <a:bodyPr wrap="square">
              <a:spAutoFit/>
            </a:bodyPr>
            <a:lstStyle/>
            <a:p>
              <a:pPr eaLnBrk="1" hangingPunct="1"/>
              <a:r>
                <a:rPr lang="zh-CN" altLang="en-US" b="1">
                  <a:solidFill>
                    <a:srgbClr val="3C7832"/>
                  </a:solidFill>
                  <a:latin typeface="微软雅黑" panose="020B0503020204020204" pitchFamily="34" charset="-122"/>
                </a:rPr>
                <a:t>代码分析</a:t>
              </a:r>
              <a:r>
                <a:rPr lang="en-US" altLang="zh-CN" b="1">
                  <a:solidFill>
                    <a:srgbClr val="3C7832"/>
                  </a:solidFill>
                  <a:latin typeface="微软雅黑" panose="020B0503020204020204" pitchFamily="34" charset="-122"/>
                </a:rPr>
                <a:t>——</a:t>
              </a:r>
              <a:r>
                <a:rPr lang="zh-CN" altLang="en-US" b="1">
                  <a:solidFill>
                    <a:srgbClr val="3C7832"/>
                  </a:solidFill>
                  <a:latin typeface="微软雅黑" panose="020B0503020204020204" pitchFamily="34" charset="-122"/>
                </a:rPr>
                <a:t>卷积神经网络</a:t>
              </a:r>
              <a:r>
                <a:rPr lang="en-US" altLang="zh-CN" dirty="0">
                  <a:solidFill>
                    <a:srgbClr val="3C7832"/>
                  </a:solidFill>
                  <a:latin typeface="微软雅黑" panose="020B0503020204020204" pitchFamily="34" charset="-122"/>
                  <a:sym typeface="+mn-ea"/>
                </a:rPr>
                <a:t>text_cnn.py</a:t>
              </a:r>
              <a:r>
                <a:rPr lang="zh-CN" altLang="en-US" b="1">
                  <a:solidFill>
                    <a:srgbClr val="3C7832"/>
                  </a:solidFill>
                  <a:latin typeface="微软雅黑" panose="020B0503020204020204" pitchFamily="34" charset="-122"/>
                </a:rPr>
                <a:t>（卷积层</a:t>
              </a:r>
              <a:r>
                <a:rPr lang="en-US" altLang="zh-CN" b="1">
                  <a:solidFill>
                    <a:srgbClr val="3C7832"/>
                  </a:solidFill>
                  <a:latin typeface="微软雅黑" panose="020B0503020204020204" pitchFamily="34" charset="-122"/>
                </a:rPr>
                <a:t>+</a:t>
              </a:r>
              <a:r>
                <a:rPr lang="zh-CN" altLang="en-US" b="1">
                  <a:solidFill>
                    <a:srgbClr val="3C7832"/>
                  </a:solidFill>
                  <a:latin typeface="微软雅黑" panose="020B0503020204020204" pitchFamily="34" charset="-122"/>
                </a:rPr>
                <a:t>池化层）</a:t>
              </a:r>
              <a:endParaRPr lang="zh-CN" altLang="en-US" b="1">
                <a:solidFill>
                  <a:srgbClr val="3C7832"/>
                </a:solidFill>
                <a:latin typeface="微软雅黑" panose="020B0503020204020204" pitchFamily="34" charset="-122"/>
              </a:endParaRPr>
            </a:p>
          </p:txBody>
        </p:sp>
        <p:sp>
          <p:nvSpPr>
            <p:cNvPr id="26653" name="文本框 57"/>
            <p:cNvSpPr txBox="1">
              <a:spLocks noChangeArrowheads="1"/>
            </p:cNvSpPr>
            <p:nvPr/>
          </p:nvSpPr>
          <p:spPr bwMode="auto">
            <a:xfrm>
              <a:off x="405443" y="287157"/>
              <a:ext cx="323850" cy="367863"/>
            </a:xfrm>
            <a:prstGeom prst="rect">
              <a:avLst/>
            </a:prstGeom>
            <a:noFill/>
            <a:ln w="9525">
              <a:noFill/>
              <a:miter lim="800000"/>
            </a:ln>
          </p:spPr>
          <p:txBody>
            <a:bodyPr wrap="square">
              <a:spAutoFit/>
            </a:bodyPr>
            <a:lstStyle/>
            <a:p>
              <a:pPr eaLnBrk="1" hangingPunct="1"/>
              <a:r>
                <a:rPr lang="zh-CN" altLang="en-US" b="1">
                  <a:solidFill>
                    <a:schemeClr val="bg1"/>
                  </a:solidFill>
                  <a:latin typeface="微软雅黑" panose="020B0503020204020204" pitchFamily="34" charset="-122"/>
                </a:rPr>
                <a:t>二</a:t>
              </a:r>
              <a:endParaRPr lang="zh-CN" altLang="en-US" b="1">
                <a:solidFill>
                  <a:schemeClr val="bg1"/>
                </a:solidFill>
                <a:latin typeface="微软雅黑" panose="020B0503020204020204" pitchFamily="34" charset="-122"/>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57628" y="963930"/>
            <a:ext cx="8197690" cy="5424805"/>
          </a:xfrm>
          <a:prstGeom prst="rect">
            <a:avLst/>
          </a:prstGeom>
        </p:spPr>
      </p:pic>
      <p:pic>
        <p:nvPicPr>
          <p:cNvPr id="8" name="图片 7"/>
          <p:cNvPicPr>
            <a:picLocks noChangeAspect="1"/>
          </p:cNvPicPr>
          <p:nvPr/>
        </p:nvPicPr>
        <p:blipFill>
          <a:blip r:embed="rId3"/>
          <a:stretch>
            <a:fillRect/>
          </a:stretch>
        </p:blipFill>
        <p:spPr>
          <a:xfrm>
            <a:off x="7850505" y="2270614"/>
            <a:ext cx="4341495" cy="3688715"/>
          </a:xfrm>
          <a:prstGeom prst="rect">
            <a:avLst/>
          </a:prstGeom>
        </p:spPr>
      </p:pic>
      <p:pic>
        <p:nvPicPr>
          <p:cNvPr id="9" name="图片 8"/>
          <p:cNvPicPr>
            <a:picLocks noChangeAspect="1"/>
          </p:cNvPicPr>
          <p:nvPr/>
        </p:nvPicPr>
        <p:blipFill>
          <a:blip r:embed="rId4"/>
          <a:stretch>
            <a:fillRect/>
          </a:stretch>
        </p:blipFill>
        <p:spPr>
          <a:xfrm>
            <a:off x="6130823" y="2883852"/>
            <a:ext cx="1981200" cy="15849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49" name="组合 27"/>
          <p:cNvGrpSpPr/>
          <p:nvPr/>
        </p:nvGrpSpPr>
        <p:grpSpPr bwMode="auto">
          <a:xfrm>
            <a:off x="284480" y="55880"/>
            <a:ext cx="8120380" cy="857250"/>
            <a:chOff x="312964" y="12700"/>
            <a:chExt cx="3496289" cy="856370"/>
          </a:xfrm>
        </p:grpSpPr>
        <p:sp>
          <p:nvSpPr>
            <p:cNvPr id="29" name="圆角矩形 28"/>
            <p:cNvSpPr/>
            <p:nvPr/>
          </p:nvSpPr>
          <p:spPr>
            <a:xfrm>
              <a:off x="368526" y="282298"/>
              <a:ext cx="2897189" cy="380609"/>
            </a:xfrm>
            <a:prstGeom prst="roundRect">
              <a:avLst>
                <a:gd name="adj" fmla="val 50000"/>
              </a:avLst>
            </a:prstGeom>
            <a:solidFill>
              <a:srgbClr val="FFFFFF"/>
            </a:solidFill>
            <a:ln w="28575">
              <a:solidFill>
                <a:srgbClr val="4F9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rgbClr val="3F7B33"/>
                </a:solidFill>
              </a:endParaRPr>
            </a:p>
          </p:txBody>
        </p:sp>
        <p:pic>
          <p:nvPicPr>
            <p:cNvPr id="26651" name="图片 36"/>
            <p:cNvPicPr>
              <a:picLocks noChangeAspect="1"/>
            </p:cNvPicPr>
            <p:nvPr/>
          </p:nvPicPr>
          <p:blipFill>
            <a:blip r:embed="rId1" cstate="email"/>
            <a:srcRect/>
            <a:stretch>
              <a:fillRect/>
            </a:stretch>
          </p:blipFill>
          <p:spPr bwMode="auto">
            <a:xfrm rot="2055465">
              <a:off x="312964" y="12700"/>
              <a:ext cx="498555" cy="856370"/>
            </a:xfrm>
            <a:prstGeom prst="rect">
              <a:avLst/>
            </a:prstGeom>
            <a:noFill/>
            <a:ln w="9525">
              <a:noFill/>
              <a:miter lim="800000"/>
              <a:headEnd/>
              <a:tailEnd/>
            </a:ln>
          </p:spPr>
        </p:pic>
        <p:sp>
          <p:nvSpPr>
            <p:cNvPr id="26652" name="文本框 39"/>
            <p:cNvSpPr txBox="1">
              <a:spLocks noChangeArrowheads="1"/>
            </p:cNvSpPr>
            <p:nvPr/>
          </p:nvSpPr>
          <p:spPr bwMode="auto">
            <a:xfrm>
              <a:off x="846342" y="282152"/>
              <a:ext cx="2962911" cy="367922"/>
            </a:xfrm>
            <a:prstGeom prst="rect">
              <a:avLst/>
            </a:prstGeom>
            <a:noFill/>
            <a:ln w="9525">
              <a:noFill/>
              <a:miter lim="800000"/>
            </a:ln>
          </p:spPr>
          <p:txBody>
            <a:bodyPr wrap="square">
              <a:spAutoFit/>
            </a:bodyPr>
            <a:lstStyle/>
            <a:p>
              <a:pPr eaLnBrk="1" hangingPunct="1"/>
              <a:r>
                <a:rPr lang="zh-CN" altLang="en-US" b="1">
                  <a:solidFill>
                    <a:srgbClr val="3C7832"/>
                  </a:solidFill>
                  <a:latin typeface="微软雅黑" panose="020B0503020204020204" pitchFamily="34" charset="-122"/>
                </a:rPr>
                <a:t>代码分析</a:t>
              </a:r>
              <a:r>
                <a:rPr lang="en-US" altLang="zh-CN" b="1">
                  <a:solidFill>
                    <a:srgbClr val="3C7832"/>
                  </a:solidFill>
                  <a:latin typeface="微软雅黑" panose="020B0503020204020204" pitchFamily="34" charset="-122"/>
                </a:rPr>
                <a:t>——</a:t>
              </a:r>
              <a:r>
                <a:rPr lang="zh-CN" altLang="en-US" b="1">
                  <a:solidFill>
                    <a:srgbClr val="3C7832"/>
                  </a:solidFill>
                  <a:latin typeface="微软雅黑" panose="020B0503020204020204" pitchFamily="34" charset="-122"/>
                </a:rPr>
                <a:t>卷积神经网络</a:t>
              </a:r>
              <a:r>
                <a:rPr lang="en-US" altLang="zh-CN" dirty="0">
                  <a:solidFill>
                    <a:srgbClr val="3C7832"/>
                  </a:solidFill>
                  <a:latin typeface="微软雅黑" panose="020B0503020204020204" pitchFamily="34" charset="-122"/>
                  <a:sym typeface="+mn-ea"/>
                </a:rPr>
                <a:t>text_cnn.py</a:t>
              </a:r>
              <a:r>
                <a:rPr lang="zh-CN" altLang="en-US" b="1">
                  <a:solidFill>
                    <a:srgbClr val="3C7832"/>
                  </a:solidFill>
                  <a:latin typeface="微软雅黑" panose="020B0503020204020204" pitchFamily="34" charset="-122"/>
                </a:rPr>
                <a:t>（全连接层）</a:t>
              </a:r>
              <a:endParaRPr lang="zh-CN" altLang="en-US" b="1">
                <a:solidFill>
                  <a:srgbClr val="3C7832"/>
                </a:solidFill>
                <a:latin typeface="微软雅黑" panose="020B0503020204020204" pitchFamily="34" charset="-122"/>
              </a:endParaRPr>
            </a:p>
          </p:txBody>
        </p:sp>
        <p:sp>
          <p:nvSpPr>
            <p:cNvPr id="26653" name="文本框 57"/>
            <p:cNvSpPr txBox="1">
              <a:spLocks noChangeArrowheads="1"/>
            </p:cNvSpPr>
            <p:nvPr/>
          </p:nvSpPr>
          <p:spPr bwMode="auto">
            <a:xfrm>
              <a:off x="405443" y="287157"/>
              <a:ext cx="323850" cy="367922"/>
            </a:xfrm>
            <a:prstGeom prst="rect">
              <a:avLst/>
            </a:prstGeom>
            <a:noFill/>
            <a:ln w="9525">
              <a:noFill/>
              <a:miter lim="800000"/>
            </a:ln>
          </p:spPr>
          <p:txBody>
            <a:bodyPr wrap="square">
              <a:spAutoFit/>
            </a:bodyPr>
            <a:lstStyle/>
            <a:p>
              <a:pPr eaLnBrk="1" hangingPunct="1"/>
              <a:r>
                <a:rPr lang="zh-CN" altLang="en-US" b="1">
                  <a:solidFill>
                    <a:schemeClr val="bg1"/>
                  </a:solidFill>
                  <a:latin typeface="微软雅黑" panose="020B0503020204020204" pitchFamily="34" charset="-122"/>
                </a:rPr>
                <a:t>二</a:t>
              </a:r>
              <a:endParaRPr lang="zh-CN" altLang="en-US" b="1">
                <a:solidFill>
                  <a:schemeClr val="bg1"/>
                </a:solidFill>
                <a:latin typeface="微软雅黑" panose="020B0503020204020204" pitchFamily="34" charset="-122"/>
              </a:endParaRPr>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24634" y="2374900"/>
            <a:ext cx="7942904" cy="2277745"/>
          </a:xfrm>
          <a:prstGeom prst="rect">
            <a:avLst/>
          </a:prstGeom>
        </p:spPr>
      </p:pic>
      <p:pic>
        <p:nvPicPr>
          <p:cNvPr id="6" name="图片 5"/>
          <p:cNvPicPr>
            <a:picLocks noChangeAspect="1"/>
          </p:cNvPicPr>
          <p:nvPr/>
        </p:nvPicPr>
        <p:blipFill>
          <a:blip r:embed="rId3"/>
          <a:stretch>
            <a:fillRect/>
          </a:stretch>
        </p:blipFill>
        <p:spPr>
          <a:xfrm>
            <a:off x="8801735" y="2665095"/>
            <a:ext cx="2689860" cy="11658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49" name="组合 27"/>
          <p:cNvGrpSpPr/>
          <p:nvPr/>
        </p:nvGrpSpPr>
        <p:grpSpPr bwMode="auto">
          <a:xfrm>
            <a:off x="284480" y="55880"/>
            <a:ext cx="6866255" cy="914922"/>
            <a:chOff x="312964" y="12700"/>
            <a:chExt cx="3496289" cy="913871"/>
          </a:xfrm>
        </p:grpSpPr>
        <p:sp>
          <p:nvSpPr>
            <p:cNvPr id="29" name="圆角矩形 28"/>
            <p:cNvSpPr/>
            <p:nvPr/>
          </p:nvSpPr>
          <p:spPr>
            <a:xfrm>
              <a:off x="368526" y="282298"/>
              <a:ext cx="2897189" cy="380609"/>
            </a:xfrm>
            <a:prstGeom prst="roundRect">
              <a:avLst>
                <a:gd name="adj" fmla="val 50000"/>
              </a:avLst>
            </a:prstGeom>
            <a:solidFill>
              <a:srgbClr val="FFFFFF"/>
            </a:solidFill>
            <a:ln w="28575">
              <a:solidFill>
                <a:srgbClr val="4F9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rgbClr val="3F7B33"/>
                </a:solidFill>
              </a:endParaRPr>
            </a:p>
          </p:txBody>
        </p:sp>
        <p:pic>
          <p:nvPicPr>
            <p:cNvPr id="26651" name="图片 36"/>
            <p:cNvPicPr>
              <a:picLocks noChangeAspect="1"/>
            </p:cNvPicPr>
            <p:nvPr/>
          </p:nvPicPr>
          <p:blipFill>
            <a:blip r:embed="rId1" cstate="email"/>
            <a:srcRect/>
            <a:stretch>
              <a:fillRect/>
            </a:stretch>
          </p:blipFill>
          <p:spPr bwMode="auto">
            <a:xfrm rot="2055465">
              <a:off x="312964" y="12700"/>
              <a:ext cx="498555" cy="856370"/>
            </a:xfrm>
            <a:prstGeom prst="rect">
              <a:avLst/>
            </a:prstGeom>
            <a:noFill/>
            <a:ln w="9525">
              <a:noFill/>
              <a:miter lim="800000"/>
              <a:headEnd/>
              <a:tailEnd/>
            </a:ln>
          </p:spPr>
        </p:pic>
        <p:sp>
          <p:nvSpPr>
            <p:cNvPr id="26652" name="文本框 39"/>
            <p:cNvSpPr txBox="1">
              <a:spLocks noChangeArrowheads="1"/>
            </p:cNvSpPr>
            <p:nvPr/>
          </p:nvSpPr>
          <p:spPr bwMode="auto">
            <a:xfrm>
              <a:off x="846342" y="282152"/>
              <a:ext cx="2962911" cy="644419"/>
            </a:xfrm>
            <a:prstGeom prst="rect">
              <a:avLst/>
            </a:prstGeom>
            <a:noFill/>
            <a:ln w="9525">
              <a:noFill/>
              <a:miter lim="800000"/>
            </a:ln>
          </p:spPr>
          <p:txBody>
            <a:bodyPr wrap="square">
              <a:spAutoFit/>
            </a:bodyPr>
            <a:lstStyle/>
            <a:p>
              <a:pPr eaLnBrk="1" hangingPunct="1"/>
              <a:r>
                <a:rPr lang="zh-CN" altLang="en-US" b="1">
                  <a:solidFill>
                    <a:srgbClr val="3C7832"/>
                  </a:solidFill>
                  <a:latin typeface="微软雅黑" panose="020B0503020204020204" pitchFamily="34" charset="-122"/>
                </a:rPr>
                <a:t>代码分析</a:t>
              </a:r>
              <a:r>
                <a:rPr lang="en-US" altLang="zh-CN" b="1">
                  <a:solidFill>
                    <a:srgbClr val="3C7832"/>
                  </a:solidFill>
                  <a:latin typeface="微软雅黑" panose="020B0503020204020204" pitchFamily="34" charset="-122"/>
                </a:rPr>
                <a:t>——</a:t>
              </a:r>
              <a:r>
                <a:rPr lang="zh-CN" altLang="en-US" b="1">
                  <a:solidFill>
                    <a:srgbClr val="3C7832"/>
                  </a:solidFill>
                  <a:latin typeface="微软雅黑" panose="020B0503020204020204" pitchFamily="34" charset="-122"/>
                </a:rPr>
                <a:t>数据处理</a:t>
              </a:r>
              <a:r>
                <a:rPr lang="en-US" altLang="zh-CN" dirty="0">
                  <a:solidFill>
                    <a:srgbClr val="3C7832"/>
                  </a:solidFill>
                  <a:latin typeface="微软雅黑" panose="020B0503020204020204" pitchFamily="34" charset="-122"/>
                  <a:sym typeface="+mn-ea"/>
                </a:rPr>
                <a:t>data_input_helper.py</a:t>
              </a:r>
              <a:endParaRPr lang="en-US" altLang="zh-CN" dirty="0">
                <a:solidFill>
                  <a:srgbClr val="3C7832"/>
                </a:solidFill>
                <a:latin typeface="微软雅黑" panose="020B0503020204020204" pitchFamily="34" charset="-122"/>
              </a:endParaRPr>
            </a:p>
            <a:p>
              <a:pPr eaLnBrk="1" hangingPunct="1"/>
              <a:endParaRPr lang="zh-CN" altLang="en-US" b="1">
                <a:solidFill>
                  <a:srgbClr val="3C7832"/>
                </a:solidFill>
                <a:latin typeface="微软雅黑" panose="020B0503020204020204" pitchFamily="34" charset="-122"/>
              </a:endParaRPr>
            </a:p>
          </p:txBody>
        </p:sp>
        <p:sp>
          <p:nvSpPr>
            <p:cNvPr id="26653" name="文本框 57"/>
            <p:cNvSpPr txBox="1">
              <a:spLocks noChangeArrowheads="1"/>
            </p:cNvSpPr>
            <p:nvPr/>
          </p:nvSpPr>
          <p:spPr bwMode="auto">
            <a:xfrm>
              <a:off x="405443" y="287157"/>
              <a:ext cx="323850" cy="367877"/>
            </a:xfrm>
            <a:prstGeom prst="rect">
              <a:avLst/>
            </a:prstGeom>
            <a:noFill/>
            <a:ln w="9525">
              <a:noFill/>
              <a:miter lim="800000"/>
            </a:ln>
          </p:spPr>
          <p:txBody>
            <a:bodyPr wrap="square">
              <a:spAutoFit/>
            </a:bodyPr>
            <a:lstStyle/>
            <a:p>
              <a:pPr eaLnBrk="1" hangingPunct="1"/>
              <a:r>
                <a:rPr lang="zh-CN" altLang="en-US" b="1">
                  <a:solidFill>
                    <a:schemeClr val="bg1"/>
                  </a:solidFill>
                  <a:latin typeface="微软雅黑" panose="020B0503020204020204" pitchFamily="34" charset="-122"/>
                </a:rPr>
                <a:t>二</a:t>
              </a:r>
              <a:endParaRPr lang="zh-CN" altLang="en-US" b="1">
                <a:solidFill>
                  <a:schemeClr val="bg1"/>
                </a:solidFill>
                <a:latin typeface="微软雅黑" panose="020B0503020204020204" pitchFamily="34" charset="-122"/>
              </a:endParaRPr>
            </a:p>
          </p:txBody>
        </p:sp>
      </p:grpSp>
      <p:pic>
        <p:nvPicPr>
          <p:cNvPr id="3" name="图片 2"/>
          <p:cNvPicPr>
            <a:picLocks noChangeAspect="1"/>
          </p:cNvPicPr>
          <p:nvPr/>
        </p:nvPicPr>
        <p:blipFill rotWithShape="1">
          <a:blip r:embed="rId2"/>
          <a:srcRect b="43981"/>
          <a:stretch>
            <a:fillRect/>
          </a:stretch>
        </p:blipFill>
        <p:spPr>
          <a:xfrm>
            <a:off x="393700" y="1050325"/>
            <a:ext cx="5161915" cy="2845435"/>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rcRect t="71" b="71"/>
          <a:stretch>
            <a:fillRect/>
          </a:stretch>
        </p:blipFill>
        <p:spPr>
          <a:xfrm>
            <a:off x="6398895" y="2114550"/>
            <a:ext cx="5650230" cy="458025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829" y="4088049"/>
            <a:ext cx="5753016" cy="2169875"/>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895" y="198120"/>
            <a:ext cx="5497830" cy="18764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49" name="组合 27"/>
          <p:cNvGrpSpPr/>
          <p:nvPr/>
        </p:nvGrpSpPr>
        <p:grpSpPr bwMode="auto">
          <a:xfrm>
            <a:off x="284480" y="55880"/>
            <a:ext cx="6886575" cy="914922"/>
            <a:chOff x="312964" y="12700"/>
            <a:chExt cx="3496289" cy="913871"/>
          </a:xfrm>
        </p:grpSpPr>
        <p:sp>
          <p:nvSpPr>
            <p:cNvPr id="29" name="圆角矩形 28"/>
            <p:cNvSpPr/>
            <p:nvPr/>
          </p:nvSpPr>
          <p:spPr>
            <a:xfrm>
              <a:off x="368526" y="282298"/>
              <a:ext cx="2897189" cy="380609"/>
            </a:xfrm>
            <a:prstGeom prst="roundRect">
              <a:avLst>
                <a:gd name="adj" fmla="val 50000"/>
              </a:avLst>
            </a:prstGeom>
            <a:solidFill>
              <a:srgbClr val="FFFFFF"/>
            </a:solidFill>
            <a:ln w="28575">
              <a:solidFill>
                <a:srgbClr val="4F9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rgbClr val="3F7B33"/>
                </a:solidFill>
              </a:endParaRPr>
            </a:p>
          </p:txBody>
        </p:sp>
        <p:pic>
          <p:nvPicPr>
            <p:cNvPr id="26651" name="图片 36"/>
            <p:cNvPicPr>
              <a:picLocks noChangeAspect="1"/>
            </p:cNvPicPr>
            <p:nvPr/>
          </p:nvPicPr>
          <p:blipFill>
            <a:blip r:embed="rId1" cstate="email"/>
            <a:srcRect/>
            <a:stretch>
              <a:fillRect/>
            </a:stretch>
          </p:blipFill>
          <p:spPr bwMode="auto">
            <a:xfrm rot="2055465">
              <a:off x="312964" y="12700"/>
              <a:ext cx="498555" cy="856370"/>
            </a:xfrm>
            <a:prstGeom prst="rect">
              <a:avLst/>
            </a:prstGeom>
            <a:noFill/>
            <a:ln w="9525">
              <a:noFill/>
              <a:miter lim="800000"/>
              <a:headEnd/>
              <a:tailEnd/>
            </a:ln>
          </p:spPr>
        </p:pic>
        <p:sp>
          <p:nvSpPr>
            <p:cNvPr id="26652" name="文本框 39"/>
            <p:cNvSpPr txBox="1">
              <a:spLocks noChangeArrowheads="1"/>
            </p:cNvSpPr>
            <p:nvPr/>
          </p:nvSpPr>
          <p:spPr bwMode="auto">
            <a:xfrm>
              <a:off x="846342" y="282152"/>
              <a:ext cx="2962911" cy="644419"/>
            </a:xfrm>
            <a:prstGeom prst="rect">
              <a:avLst/>
            </a:prstGeom>
            <a:noFill/>
            <a:ln w="9525">
              <a:noFill/>
              <a:miter lim="800000"/>
            </a:ln>
          </p:spPr>
          <p:txBody>
            <a:bodyPr wrap="square">
              <a:spAutoFit/>
            </a:bodyPr>
            <a:lstStyle/>
            <a:p>
              <a:pPr eaLnBrk="1" hangingPunct="1"/>
              <a:r>
                <a:rPr lang="zh-CN" altLang="en-US" b="1">
                  <a:solidFill>
                    <a:srgbClr val="3C7832"/>
                  </a:solidFill>
                  <a:latin typeface="微软雅黑" panose="020B0503020204020204" pitchFamily="34" charset="-122"/>
                </a:rPr>
                <a:t>代码分析</a:t>
              </a:r>
              <a:r>
                <a:rPr lang="en-US" altLang="zh-CN" b="1">
                  <a:solidFill>
                    <a:srgbClr val="3C7832"/>
                  </a:solidFill>
                  <a:latin typeface="微软雅黑" panose="020B0503020204020204" pitchFamily="34" charset="-122"/>
                </a:rPr>
                <a:t>——</a:t>
              </a:r>
              <a:r>
                <a:rPr lang="zh-CN" altLang="en-US" b="1">
                  <a:solidFill>
                    <a:srgbClr val="3C7832"/>
                  </a:solidFill>
                  <a:latin typeface="微软雅黑" panose="020B0503020204020204" pitchFamily="34" charset="-122"/>
                </a:rPr>
                <a:t>文本形式垃圾分类</a:t>
              </a:r>
              <a:r>
                <a:rPr lang="en-US" altLang="zh-CN" dirty="0">
                  <a:solidFill>
                    <a:srgbClr val="3C7832"/>
                  </a:solidFill>
                  <a:latin typeface="微软雅黑" panose="020B0503020204020204" pitchFamily="34" charset="-122"/>
                  <a:sym typeface="+mn-ea"/>
                </a:rPr>
                <a:t>predict.py</a:t>
              </a:r>
              <a:endParaRPr lang="en-US" altLang="zh-CN" dirty="0">
                <a:solidFill>
                  <a:srgbClr val="3C7832"/>
                </a:solidFill>
                <a:latin typeface="微软雅黑" panose="020B0503020204020204" pitchFamily="34" charset="-122"/>
              </a:endParaRPr>
            </a:p>
            <a:p>
              <a:pPr eaLnBrk="1" hangingPunct="1"/>
              <a:endParaRPr lang="zh-CN" altLang="en-US" b="1">
                <a:solidFill>
                  <a:srgbClr val="3C7832"/>
                </a:solidFill>
                <a:latin typeface="微软雅黑" panose="020B0503020204020204" pitchFamily="34" charset="-122"/>
              </a:endParaRPr>
            </a:p>
          </p:txBody>
        </p:sp>
        <p:sp>
          <p:nvSpPr>
            <p:cNvPr id="26653" name="文本框 57"/>
            <p:cNvSpPr txBox="1">
              <a:spLocks noChangeArrowheads="1"/>
            </p:cNvSpPr>
            <p:nvPr/>
          </p:nvSpPr>
          <p:spPr bwMode="auto">
            <a:xfrm>
              <a:off x="405443" y="287157"/>
              <a:ext cx="323850" cy="367877"/>
            </a:xfrm>
            <a:prstGeom prst="rect">
              <a:avLst/>
            </a:prstGeom>
            <a:noFill/>
            <a:ln w="9525">
              <a:noFill/>
              <a:miter lim="800000"/>
            </a:ln>
          </p:spPr>
          <p:txBody>
            <a:bodyPr wrap="square">
              <a:spAutoFit/>
            </a:bodyPr>
            <a:lstStyle/>
            <a:p>
              <a:pPr eaLnBrk="1" hangingPunct="1"/>
              <a:r>
                <a:rPr lang="zh-CN" altLang="en-US" b="1">
                  <a:solidFill>
                    <a:schemeClr val="bg1"/>
                  </a:solidFill>
                  <a:latin typeface="微软雅黑" panose="020B0503020204020204" pitchFamily="34" charset="-122"/>
                </a:rPr>
                <a:t>二</a:t>
              </a:r>
              <a:endParaRPr lang="zh-CN" altLang="en-US" b="1">
                <a:solidFill>
                  <a:schemeClr val="bg1"/>
                </a:solidFill>
                <a:latin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424180" y="1050290"/>
            <a:ext cx="8176260" cy="2529840"/>
          </a:xfrm>
          <a:prstGeom prst="rect">
            <a:avLst/>
          </a:prstGeom>
        </p:spPr>
      </p:pic>
      <p:pic>
        <p:nvPicPr>
          <p:cNvPr id="5" name="图片 4"/>
          <p:cNvPicPr>
            <a:picLocks noChangeAspect="1"/>
          </p:cNvPicPr>
          <p:nvPr/>
        </p:nvPicPr>
        <p:blipFill>
          <a:blip r:embed="rId3"/>
          <a:stretch>
            <a:fillRect/>
          </a:stretch>
        </p:blipFill>
        <p:spPr>
          <a:xfrm>
            <a:off x="424180" y="4185920"/>
            <a:ext cx="8084820" cy="23164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49" name="组合 27"/>
          <p:cNvGrpSpPr/>
          <p:nvPr/>
        </p:nvGrpSpPr>
        <p:grpSpPr bwMode="auto">
          <a:xfrm>
            <a:off x="284480" y="55880"/>
            <a:ext cx="7364095" cy="914922"/>
            <a:chOff x="312964" y="12700"/>
            <a:chExt cx="3496289" cy="913871"/>
          </a:xfrm>
        </p:grpSpPr>
        <p:sp>
          <p:nvSpPr>
            <p:cNvPr id="29" name="圆角矩形 28"/>
            <p:cNvSpPr/>
            <p:nvPr/>
          </p:nvSpPr>
          <p:spPr>
            <a:xfrm>
              <a:off x="368526" y="282298"/>
              <a:ext cx="2897189" cy="380609"/>
            </a:xfrm>
            <a:prstGeom prst="roundRect">
              <a:avLst>
                <a:gd name="adj" fmla="val 50000"/>
              </a:avLst>
            </a:prstGeom>
            <a:solidFill>
              <a:srgbClr val="FFFFFF"/>
            </a:solidFill>
            <a:ln w="28575">
              <a:solidFill>
                <a:srgbClr val="4F9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rgbClr val="3F7B33"/>
                </a:solidFill>
              </a:endParaRPr>
            </a:p>
          </p:txBody>
        </p:sp>
        <p:pic>
          <p:nvPicPr>
            <p:cNvPr id="26651" name="图片 36"/>
            <p:cNvPicPr>
              <a:picLocks noChangeAspect="1"/>
            </p:cNvPicPr>
            <p:nvPr/>
          </p:nvPicPr>
          <p:blipFill>
            <a:blip r:embed="rId1" cstate="email"/>
            <a:srcRect/>
            <a:stretch>
              <a:fillRect/>
            </a:stretch>
          </p:blipFill>
          <p:spPr bwMode="auto">
            <a:xfrm rot="2055465">
              <a:off x="312964" y="12700"/>
              <a:ext cx="498555" cy="856370"/>
            </a:xfrm>
            <a:prstGeom prst="rect">
              <a:avLst/>
            </a:prstGeom>
            <a:noFill/>
            <a:ln w="9525">
              <a:noFill/>
              <a:miter lim="800000"/>
              <a:headEnd/>
              <a:tailEnd/>
            </a:ln>
          </p:spPr>
        </p:pic>
        <p:sp>
          <p:nvSpPr>
            <p:cNvPr id="26652" name="文本框 39"/>
            <p:cNvSpPr txBox="1">
              <a:spLocks noChangeArrowheads="1"/>
            </p:cNvSpPr>
            <p:nvPr/>
          </p:nvSpPr>
          <p:spPr bwMode="auto">
            <a:xfrm>
              <a:off x="846342" y="282152"/>
              <a:ext cx="2962911" cy="644419"/>
            </a:xfrm>
            <a:prstGeom prst="rect">
              <a:avLst/>
            </a:prstGeom>
            <a:noFill/>
            <a:ln w="9525">
              <a:noFill/>
              <a:miter lim="800000"/>
            </a:ln>
          </p:spPr>
          <p:txBody>
            <a:bodyPr wrap="square">
              <a:spAutoFit/>
            </a:bodyPr>
            <a:lstStyle/>
            <a:p>
              <a:pPr eaLnBrk="1" hangingPunct="1"/>
              <a:r>
                <a:rPr lang="zh-CN" altLang="en-US" b="1">
                  <a:solidFill>
                    <a:srgbClr val="3C7832"/>
                  </a:solidFill>
                  <a:latin typeface="微软雅黑" panose="020B0503020204020204" pitchFamily="34" charset="-122"/>
                </a:rPr>
                <a:t>代码分析</a:t>
              </a:r>
              <a:r>
                <a:rPr lang="en-US" altLang="zh-CN" b="1">
                  <a:solidFill>
                    <a:srgbClr val="3C7832"/>
                  </a:solidFill>
                  <a:latin typeface="微软雅黑" panose="020B0503020204020204" pitchFamily="34" charset="-122"/>
                </a:rPr>
                <a:t>——</a:t>
              </a:r>
              <a:r>
                <a:rPr lang="zh-CN" altLang="en-US" b="1">
                  <a:solidFill>
                    <a:srgbClr val="3C7832"/>
                  </a:solidFill>
                  <a:latin typeface="微软雅黑" panose="020B0503020204020204" pitchFamily="34" charset="-122"/>
                </a:rPr>
                <a:t>图像识别模型</a:t>
              </a:r>
              <a:r>
                <a:rPr lang="en-US" altLang="zh-CN" dirty="0">
                  <a:solidFill>
                    <a:srgbClr val="3C7832"/>
                  </a:solidFill>
                  <a:latin typeface="微软雅黑" panose="020B0503020204020204" pitchFamily="34" charset="-122"/>
                  <a:sym typeface="+mn-ea"/>
                </a:rPr>
                <a:t>classify_image.py</a:t>
              </a:r>
              <a:endParaRPr lang="en-US" altLang="zh-CN" dirty="0">
                <a:solidFill>
                  <a:srgbClr val="3C7832"/>
                </a:solidFill>
                <a:latin typeface="微软雅黑" panose="020B0503020204020204" pitchFamily="34" charset="-122"/>
              </a:endParaRPr>
            </a:p>
            <a:p>
              <a:pPr eaLnBrk="1" hangingPunct="1"/>
              <a:endParaRPr lang="zh-CN" altLang="en-US" b="1">
                <a:solidFill>
                  <a:srgbClr val="3C7832"/>
                </a:solidFill>
                <a:latin typeface="微软雅黑" panose="020B0503020204020204" pitchFamily="34" charset="-122"/>
              </a:endParaRPr>
            </a:p>
          </p:txBody>
        </p:sp>
        <p:sp>
          <p:nvSpPr>
            <p:cNvPr id="26653" name="文本框 57"/>
            <p:cNvSpPr txBox="1">
              <a:spLocks noChangeArrowheads="1"/>
            </p:cNvSpPr>
            <p:nvPr/>
          </p:nvSpPr>
          <p:spPr bwMode="auto">
            <a:xfrm>
              <a:off x="405443" y="287157"/>
              <a:ext cx="323850" cy="367877"/>
            </a:xfrm>
            <a:prstGeom prst="rect">
              <a:avLst/>
            </a:prstGeom>
            <a:noFill/>
            <a:ln w="9525">
              <a:noFill/>
              <a:miter lim="800000"/>
            </a:ln>
          </p:spPr>
          <p:txBody>
            <a:bodyPr wrap="square">
              <a:spAutoFit/>
            </a:bodyPr>
            <a:lstStyle/>
            <a:p>
              <a:pPr eaLnBrk="1" hangingPunct="1"/>
              <a:r>
                <a:rPr lang="zh-CN" altLang="en-US" b="1">
                  <a:solidFill>
                    <a:schemeClr val="bg1"/>
                  </a:solidFill>
                  <a:latin typeface="微软雅黑" panose="020B0503020204020204" pitchFamily="34" charset="-122"/>
                </a:rPr>
                <a:t>二</a:t>
              </a:r>
              <a:endParaRPr lang="zh-CN" altLang="en-US" b="1">
                <a:solidFill>
                  <a:schemeClr val="bg1"/>
                </a:solidFill>
                <a:latin typeface="微软雅黑" panose="020B0503020204020204" pitchFamily="34" charset="-122"/>
              </a:endParaRPr>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153" y="739412"/>
            <a:ext cx="10491197" cy="611858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49" name="组合 27"/>
          <p:cNvGrpSpPr/>
          <p:nvPr/>
        </p:nvGrpSpPr>
        <p:grpSpPr bwMode="auto">
          <a:xfrm>
            <a:off x="284480" y="55880"/>
            <a:ext cx="6367780" cy="914932"/>
            <a:chOff x="312964" y="12700"/>
            <a:chExt cx="3496289" cy="913847"/>
          </a:xfrm>
        </p:grpSpPr>
        <p:sp>
          <p:nvSpPr>
            <p:cNvPr id="29" name="圆角矩形 28"/>
            <p:cNvSpPr/>
            <p:nvPr/>
          </p:nvSpPr>
          <p:spPr>
            <a:xfrm>
              <a:off x="368526" y="282298"/>
              <a:ext cx="2897189" cy="380609"/>
            </a:xfrm>
            <a:prstGeom prst="roundRect">
              <a:avLst>
                <a:gd name="adj" fmla="val 50000"/>
              </a:avLst>
            </a:prstGeom>
            <a:solidFill>
              <a:srgbClr val="FFFFFF"/>
            </a:solidFill>
            <a:ln w="28575">
              <a:solidFill>
                <a:srgbClr val="4F9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rgbClr val="3F7B33"/>
                </a:solidFill>
              </a:endParaRPr>
            </a:p>
          </p:txBody>
        </p:sp>
        <p:pic>
          <p:nvPicPr>
            <p:cNvPr id="26651" name="图片 36"/>
            <p:cNvPicPr>
              <a:picLocks noChangeAspect="1"/>
            </p:cNvPicPr>
            <p:nvPr/>
          </p:nvPicPr>
          <p:blipFill>
            <a:blip r:embed="rId1" cstate="email"/>
            <a:srcRect/>
            <a:stretch>
              <a:fillRect/>
            </a:stretch>
          </p:blipFill>
          <p:spPr bwMode="auto">
            <a:xfrm rot="2055465">
              <a:off x="312964" y="12700"/>
              <a:ext cx="498555" cy="856370"/>
            </a:xfrm>
            <a:prstGeom prst="rect">
              <a:avLst/>
            </a:prstGeom>
            <a:noFill/>
            <a:ln w="9525">
              <a:noFill/>
              <a:miter lim="800000"/>
              <a:headEnd/>
              <a:tailEnd/>
            </a:ln>
          </p:spPr>
        </p:pic>
        <p:sp>
          <p:nvSpPr>
            <p:cNvPr id="26652" name="文本框 39"/>
            <p:cNvSpPr txBox="1">
              <a:spLocks noChangeArrowheads="1"/>
            </p:cNvSpPr>
            <p:nvPr/>
          </p:nvSpPr>
          <p:spPr bwMode="auto">
            <a:xfrm>
              <a:off x="846342" y="282152"/>
              <a:ext cx="2962911" cy="644395"/>
            </a:xfrm>
            <a:prstGeom prst="rect">
              <a:avLst/>
            </a:prstGeom>
            <a:noFill/>
            <a:ln w="9525">
              <a:noFill/>
              <a:miter lim="800000"/>
            </a:ln>
          </p:spPr>
          <p:txBody>
            <a:bodyPr wrap="square">
              <a:spAutoFit/>
            </a:bodyPr>
            <a:lstStyle/>
            <a:p>
              <a:pPr eaLnBrk="1" hangingPunct="1"/>
              <a:r>
                <a:rPr lang="zh-CN" altLang="en-US" b="1">
                  <a:solidFill>
                    <a:srgbClr val="3C7832"/>
                  </a:solidFill>
                  <a:latin typeface="微软雅黑" panose="020B0503020204020204" pitchFamily="34" charset="-122"/>
                </a:rPr>
                <a:t>代码分析</a:t>
              </a:r>
              <a:r>
                <a:rPr lang="en-US" altLang="zh-CN" b="1">
                  <a:solidFill>
                    <a:srgbClr val="3C7832"/>
                  </a:solidFill>
                  <a:latin typeface="微软雅黑" panose="020B0503020204020204" pitchFamily="34" charset="-122"/>
                </a:rPr>
                <a:t>——</a:t>
              </a:r>
              <a:r>
                <a:rPr lang="zh-CN" altLang="en-US" b="1">
                  <a:solidFill>
                    <a:srgbClr val="3C7832"/>
                  </a:solidFill>
                  <a:latin typeface="微软雅黑" panose="020B0503020204020204" pitchFamily="34" charset="-122"/>
                </a:rPr>
                <a:t>识别图片垃圾分类</a:t>
              </a:r>
              <a:r>
                <a:rPr lang="en-US" altLang="zh-CN">
                  <a:solidFill>
                    <a:srgbClr val="3C7832"/>
                  </a:solidFill>
                  <a:latin typeface="微软雅黑" panose="020B0503020204020204" pitchFamily="34" charset="-122"/>
                  <a:sym typeface="+mn-ea"/>
                </a:rPr>
                <a:t>rafuse.py</a:t>
              </a:r>
              <a:endParaRPr lang="en-US" altLang="zh-CN">
                <a:solidFill>
                  <a:srgbClr val="3C7832"/>
                </a:solidFill>
                <a:latin typeface="微软雅黑" panose="020B0503020204020204" pitchFamily="34" charset="-122"/>
              </a:endParaRPr>
            </a:p>
            <a:p>
              <a:pPr eaLnBrk="1" hangingPunct="1"/>
              <a:endParaRPr lang="zh-CN" altLang="en-US" b="1">
                <a:solidFill>
                  <a:srgbClr val="3C7832"/>
                </a:solidFill>
                <a:latin typeface="微软雅黑" panose="020B0503020204020204" pitchFamily="34" charset="-122"/>
              </a:endParaRPr>
            </a:p>
          </p:txBody>
        </p:sp>
        <p:sp>
          <p:nvSpPr>
            <p:cNvPr id="26653" name="文本框 57"/>
            <p:cNvSpPr txBox="1">
              <a:spLocks noChangeArrowheads="1"/>
            </p:cNvSpPr>
            <p:nvPr/>
          </p:nvSpPr>
          <p:spPr bwMode="auto">
            <a:xfrm>
              <a:off x="405443" y="287157"/>
              <a:ext cx="323850" cy="367863"/>
            </a:xfrm>
            <a:prstGeom prst="rect">
              <a:avLst/>
            </a:prstGeom>
            <a:noFill/>
            <a:ln w="9525">
              <a:noFill/>
              <a:miter lim="800000"/>
            </a:ln>
          </p:spPr>
          <p:txBody>
            <a:bodyPr wrap="square">
              <a:spAutoFit/>
            </a:bodyPr>
            <a:lstStyle/>
            <a:p>
              <a:pPr eaLnBrk="1" hangingPunct="1"/>
              <a:r>
                <a:rPr lang="zh-CN" altLang="en-US" b="1">
                  <a:solidFill>
                    <a:schemeClr val="bg1"/>
                  </a:solidFill>
                  <a:latin typeface="微软雅黑" panose="020B0503020204020204" pitchFamily="34" charset="-122"/>
                </a:rPr>
                <a:t>二</a:t>
              </a:r>
              <a:endParaRPr lang="zh-CN" altLang="en-US" b="1">
                <a:solidFill>
                  <a:schemeClr val="bg1"/>
                </a:solidFill>
                <a:latin typeface="微软雅黑" panose="020B0503020204020204" pitchFamily="34" charset="-122"/>
              </a:endParaRPr>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598057" y="706755"/>
            <a:ext cx="9593943" cy="594863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4"/>
          <p:cNvSpPr/>
          <p:nvPr/>
        </p:nvSpPr>
        <p:spPr>
          <a:xfrm>
            <a:off x="0" y="6115050"/>
            <a:ext cx="12192000" cy="771525"/>
          </a:xfrm>
          <a:custGeom>
            <a:avLst/>
            <a:gdLst>
              <a:gd name="connsiteX0" fmla="*/ 0 w 12192000"/>
              <a:gd name="connsiteY0" fmla="*/ 0 h 663915"/>
              <a:gd name="connsiteX1" fmla="*/ 12192000 w 12192000"/>
              <a:gd name="connsiteY1" fmla="*/ 0 h 663915"/>
              <a:gd name="connsiteX2" fmla="*/ 12192000 w 12192000"/>
              <a:gd name="connsiteY2" fmla="*/ 663915 h 663915"/>
              <a:gd name="connsiteX3" fmla="*/ 0 w 12192000"/>
              <a:gd name="connsiteY3" fmla="*/ 663915 h 663915"/>
              <a:gd name="connsiteX4" fmla="*/ 0 w 12192000"/>
              <a:gd name="connsiteY4" fmla="*/ 0 h 663915"/>
              <a:gd name="connsiteX0-1" fmla="*/ 0 w 12192000"/>
              <a:gd name="connsiteY0-2" fmla="*/ 220133 h 884048"/>
              <a:gd name="connsiteX1-3" fmla="*/ 12192000 w 12192000"/>
              <a:gd name="connsiteY1-4" fmla="*/ 220133 h 884048"/>
              <a:gd name="connsiteX2-5" fmla="*/ 12192000 w 12192000"/>
              <a:gd name="connsiteY2-6" fmla="*/ 884048 h 884048"/>
              <a:gd name="connsiteX3-7" fmla="*/ 0 w 12192000"/>
              <a:gd name="connsiteY3-8" fmla="*/ 884048 h 884048"/>
              <a:gd name="connsiteX4-9" fmla="*/ 0 w 12192000"/>
              <a:gd name="connsiteY4-10" fmla="*/ 220133 h 884048"/>
              <a:gd name="connsiteX0-11" fmla="*/ 0 w 12192000"/>
              <a:gd name="connsiteY0-12" fmla="*/ 186551 h 850466"/>
              <a:gd name="connsiteX1-13" fmla="*/ 12192000 w 12192000"/>
              <a:gd name="connsiteY1-14" fmla="*/ 338951 h 850466"/>
              <a:gd name="connsiteX2-15" fmla="*/ 12192000 w 12192000"/>
              <a:gd name="connsiteY2-16" fmla="*/ 850466 h 850466"/>
              <a:gd name="connsiteX3-17" fmla="*/ 0 w 12192000"/>
              <a:gd name="connsiteY3-18" fmla="*/ 850466 h 850466"/>
              <a:gd name="connsiteX4-19" fmla="*/ 0 w 12192000"/>
              <a:gd name="connsiteY4-20" fmla="*/ 186551 h 850466"/>
              <a:gd name="connsiteX0-21" fmla="*/ 0 w 12192000"/>
              <a:gd name="connsiteY0-22" fmla="*/ 108198 h 772113"/>
              <a:gd name="connsiteX1-23" fmla="*/ 12192000 w 12192000"/>
              <a:gd name="connsiteY1-24" fmla="*/ 260598 h 772113"/>
              <a:gd name="connsiteX2-25" fmla="*/ 12192000 w 12192000"/>
              <a:gd name="connsiteY2-26" fmla="*/ 772113 h 772113"/>
              <a:gd name="connsiteX3-27" fmla="*/ 0 w 12192000"/>
              <a:gd name="connsiteY3-28" fmla="*/ 772113 h 772113"/>
              <a:gd name="connsiteX4-29" fmla="*/ 0 w 12192000"/>
              <a:gd name="connsiteY4-30" fmla="*/ 108198 h 7721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772113">
                <a:moveTo>
                  <a:pt x="0" y="108198"/>
                </a:moveTo>
                <a:cubicBezTo>
                  <a:pt x="1435100" y="-387102"/>
                  <a:pt x="7759700" y="1022598"/>
                  <a:pt x="12192000" y="260598"/>
                </a:cubicBezTo>
                <a:lnTo>
                  <a:pt x="12192000" y="772113"/>
                </a:lnTo>
                <a:lnTo>
                  <a:pt x="0" y="772113"/>
                </a:lnTo>
                <a:lnTo>
                  <a:pt x="0" y="108198"/>
                </a:lnTo>
                <a:close/>
              </a:path>
            </a:pathLst>
          </a:custGeom>
          <a:solidFill>
            <a:srgbClr val="428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10600030101010101" pitchFamily="2" charset="-122"/>
              <a:ea typeface="等线" panose="02010600030101010101" pitchFamily="2" charset="-122"/>
            </a:endParaRPr>
          </a:p>
        </p:txBody>
      </p:sp>
      <p:sp>
        <p:nvSpPr>
          <p:cNvPr id="20" name="矩形 14"/>
          <p:cNvSpPr/>
          <p:nvPr/>
        </p:nvSpPr>
        <p:spPr>
          <a:xfrm flipH="1">
            <a:off x="0" y="6115050"/>
            <a:ext cx="12192000" cy="771525"/>
          </a:xfrm>
          <a:custGeom>
            <a:avLst/>
            <a:gdLst>
              <a:gd name="connsiteX0" fmla="*/ 0 w 12192000"/>
              <a:gd name="connsiteY0" fmla="*/ 0 h 663915"/>
              <a:gd name="connsiteX1" fmla="*/ 12192000 w 12192000"/>
              <a:gd name="connsiteY1" fmla="*/ 0 h 663915"/>
              <a:gd name="connsiteX2" fmla="*/ 12192000 w 12192000"/>
              <a:gd name="connsiteY2" fmla="*/ 663915 h 663915"/>
              <a:gd name="connsiteX3" fmla="*/ 0 w 12192000"/>
              <a:gd name="connsiteY3" fmla="*/ 663915 h 663915"/>
              <a:gd name="connsiteX4" fmla="*/ 0 w 12192000"/>
              <a:gd name="connsiteY4" fmla="*/ 0 h 663915"/>
              <a:gd name="connsiteX0-1" fmla="*/ 0 w 12192000"/>
              <a:gd name="connsiteY0-2" fmla="*/ 220133 h 884048"/>
              <a:gd name="connsiteX1-3" fmla="*/ 12192000 w 12192000"/>
              <a:gd name="connsiteY1-4" fmla="*/ 220133 h 884048"/>
              <a:gd name="connsiteX2-5" fmla="*/ 12192000 w 12192000"/>
              <a:gd name="connsiteY2-6" fmla="*/ 884048 h 884048"/>
              <a:gd name="connsiteX3-7" fmla="*/ 0 w 12192000"/>
              <a:gd name="connsiteY3-8" fmla="*/ 884048 h 884048"/>
              <a:gd name="connsiteX4-9" fmla="*/ 0 w 12192000"/>
              <a:gd name="connsiteY4-10" fmla="*/ 220133 h 884048"/>
              <a:gd name="connsiteX0-11" fmla="*/ 0 w 12192000"/>
              <a:gd name="connsiteY0-12" fmla="*/ 186551 h 850466"/>
              <a:gd name="connsiteX1-13" fmla="*/ 12192000 w 12192000"/>
              <a:gd name="connsiteY1-14" fmla="*/ 338951 h 850466"/>
              <a:gd name="connsiteX2-15" fmla="*/ 12192000 w 12192000"/>
              <a:gd name="connsiteY2-16" fmla="*/ 850466 h 850466"/>
              <a:gd name="connsiteX3-17" fmla="*/ 0 w 12192000"/>
              <a:gd name="connsiteY3-18" fmla="*/ 850466 h 850466"/>
              <a:gd name="connsiteX4-19" fmla="*/ 0 w 12192000"/>
              <a:gd name="connsiteY4-20" fmla="*/ 186551 h 850466"/>
              <a:gd name="connsiteX0-21" fmla="*/ 0 w 12192000"/>
              <a:gd name="connsiteY0-22" fmla="*/ 108198 h 772113"/>
              <a:gd name="connsiteX1-23" fmla="*/ 12192000 w 12192000"/>
              <a:gd name="connsiteY1-24" fmla="*/ 260598 h 772113"/>
              <a:gd name="connsiteX2-25" fmla="*/ 12192000 w 12192000"/>
              <a:gd name="connsiteY2-26" fmla="*/ 772113 h 772113"/>
              <a:gd name="connsiteX3-27" fmla="*/ 0 w 12192000"/>
              <a:gd name="connsiteY3-28" fmla="*/ 772113 h 772113"/>
              <a:gd name="connsiteX4-29" fmla="*/ 0 w 12192000"/>
              <a:gd name="connsiteY4-30" fmla="*/ 108198 h 7721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772113">
                <a:moveTo>
                  <a:pt x="0" y="108198"/>
                </a:moveTo>
                <a:cubicBezTo>
                  <a:pt x="1435100" y="-387102"/>
                  <a:pt x="7759700" y="1022598"/>
                  <a:pt x="12192000" y="260598"/>
                </a:cubicBezTo>
                <a:lnTo>
                  <a:pt x="12192000" y="772113"/>
                </a:lnTo>
                <a:lnTo>
                  <a:pt x="0" y="772113"/>
                </a:lnTo>
                <a:lnTo>
                  <a:pt x="0" y="108198"/>
                </a:lnTo>
                <a:close/>
              </a:path>
            </a:pathLst>
          </a:custGeom>
          <a:solidFill>
            <a:srgbClr val="55A033">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rcRect/>
          <a:stretch>
            <a:fillRect/>
          </a:stretch>
        </p:blipFill>
        <p:spPr bwMode="auto">
          <a:xfrm>
            <a:off x="0" y="796925"/>
            <a:ext cx="4829175" cy="6062663"/>
          </a:xfrm>
          <a:prstGeom prst="rect">
            <a:avLst/>
          </a:prstGeom>
          <a:noFill/>
          <a:ln w="9525">
            <a:noFill/>
            <a:miter lim="800000"/>
            <a:headEnd/>
            <a:tailEnd/>
          </a:ln>
        </p:spPr>
      </p:pic>
      <p:grpSp>
        <p:nvGrpSpPr>
          <p:cNvPr id="2" name="组合 1"/>
          <p:cNvGrpSpPr/>
          <p:nvPr/>
        </p:nvGrpSpPr>
        <p:grpSpPr bwMode="auto">
          <a:xfrm>
            <a:off x="989013" y="1287463"/>
            <a:ext cx="2759075" cy="4397375"/>
            <a:chOff x="989151" y="1288233"/>
            <a:chExt cx="2758316" cy="4396665"/>
          </a:xfrm>
        </p:grpSpPr>
        <p:pic>
          <p:nvPicPr>
            <p:cNvPr id="29715" name="图片 3"/>
            <p:cNvPicPr>
              <a:picLocks noChangeAspect="1"/>
            </p:cNvPicPr>
            <p:nvPr/>
          </p:nvPicPr>
          <p:blipFill>
            <a:blip r:embed="rId2"/>
            <a:srcRect/>
            <a:stretch>
              <a:fillRect/>
            </a:stretch>
          </p:blipFill>
          <p:spPr bwMode="auto">
            <a:xfrm rot="1546358">
              <a:off x="989151" y="1288233"/>
              <a:ext cx="2758316" cy="4396665"/>
            </a:xfrm>
            <a:prstGeom prst="rect">
              <a:avLst/>
            </a:prstGeom>
            <a:noFill/>
            <a:ln w="9525">
              <a:noFill/>
              <a:miter lim="800000"/>
              <a:headEnd/>
              <a:tailEnd/>
            </a:ln>
          </p:spPr>
        </p:pic>
        <p:sp>
          <p:nvSpPr>
            <p:cNvPr id="29716" name="文本框 4"/>
            <p:cNvSpPr txBox="1">
              <a:spLocks noChangeArrowheads="1"/>
            </p:cNvSpPr>
            <p:nvPr/>
          </p:nvSpPr>
          <p:spPr bwMode="auto">
            <a:xfrm>
              <a:off x="1822889" y="2118212"/>
              <a:ext cx="1314784" cy="2646878"/>
            </a:xfrm>
            <a:prstGeom prst="rect">
              <a:avLst/>
            </a:prstGeom>
            <a:noFill/>
            <a:ln w="9525">
              <a:noFill/>
              <a:miter lim="800000"/>
            </a:ln>
          </p:spPr>
          <p:txBody>
            <a:bodyPr wrap="none">
              <a:spAutoFit/>
            </a:bodyPr>
            <a:lstStyle/>
            <a:p>
              <a:pPr eaLnBrk="1" hangingPunct="1"/>
              <a:r>
                <a:rPr lang="en-US" altLang="zh-CN" sz="16600" b="1">
                  <a:solidFill>
                    <a:srgbClr val="FFFFFF"/>
                  </a:solidFill>
                  <a:latin typeface="Impact" panose="020B0806030902050204" pitchFamily="34" charset="0"/>
                </a:rPr>
                <a:t>3</a:t>
              </a:r>
              <a:endParaRPr lang="zh-CN" altLang="en-US" sz="16600" b="1">
                <a:solidFill>
                  <a:srgbClr val="FFFFFF"/>
                </a:solidFill>
                <a:latin typeface="Impact" panose="020B0806030902050204" pitchFamily="34" charset="0"/>
              </a:endParaRPr>
            </a:p>
          </p:txBody>
        </p:sp>
      </p:grpSp>
      <p:sp>
        <p:nvSpPr>
          <p:cNvPr id="6" name="文本框 5"/>
          <p:cNvSpPr txBox="1">
            <a:spLocks noChangeArrowheads="1"/>
          </p:cNvSpPr>
          <p:nvPr/>
        </p:nvSpPr>
        <p:spPr bwMode="auto">
          <a:xfrm>
            <a:off x="4692650" y="2563813"/>
            <a:ext cx="2926080" cy="922020"/>
          </a:xfrm>
          <a:prstGeom prst="rect">
            <a:avLst/>
          </a:prstGeom>
          <a:noFill/>
          <a:ln w="9525">
            <a:noFill/>
            <a:miter lim="800000"/>
          </a:ln>
        </p:spPr>
        <p:txBody>
          <a:bodyPr wrap="none">
            <a:spAutoFit/>
          </a:bodyPr>
          <a:lstStyle/>
          <a:p>
            <a:pPr eaLnBrk="1" hangingPunct="1"/>
            <a:r>
              <a:rPr lang="zh-CN" altLang="en-US" sz="5400" b="1" dirty="0">
                <a:solidFill>
                  <a:srgbClr val="4A9B33"/>
                </a:solidFill>
                <a:latin typeface="微软雅黑" panose="020B0503020204020204" pitchFamily="34" charset="-122"/>
              </a:rPr>
              <a:t>代码运行</a:t>
            </a:r>
            <a:endParaRPr lang="zh-CN" altLang="en-US" sz="5400" b="1" dirty="0">
              <a:solidFill>
                <a:srgbClr val="4A9B33"/>
              </a:solidFill>
              <a:latin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par>
                                <p:cTn id="11" presetID="2" presetClass="entr" presetSubtype="12" accel="6400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0-#ppt_w/2"/>
                                          </p:val>
                                        </p:tav>
                                        <p:tav tm="100000">
                                          <p:val>
                                            <p:strVal val="#ppt_x"/>
                                          </p:val>
                                        </p:tav>
                                      </p:tavLst>
                                    </p:anim>
                                    <p:anim calcmode="lin" valueType="num">
                                      <p:cBhvr additive="base">
                                        <p:cTn id="14" dur="1000" fill="hold"/>
                                        <p:tgtEl>
                                          <p:spTgt spid="7"/>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90" name="组合 34"/>
          <p:cNvGrpSpPr/>
          <p:nvPr/>
        </p:nvGrpSpPr>
        <p:grpSpPr bwMode="auto">
          <a:xfrm>
            <a:off x="284163" y="55563"/>
            <a:ext cx="2952750" cy="857250"/>
            <a:chOff x="312964" y="12700"/>
            <a:chExt cx="2952751" cy="856370"/>
          </a:xfrm>
        </p:grpSpPr>
        <p:sp>
          <p:nvSpPr>
            <p:cNvPr id="36" name="圆角矩形 35"/>
            <p:cNvSpPr/>
            <p:nvPr/>
          </p:nvSpPr>
          <p:spPr>
            <a:xfrm>
              <a:off x="368526" y="282298"/>
              <a:ext cx="2897189" cy="380609"/>
            </a:xfrm>
            <a:prstGeom prst="roundRect">
              <a:avLst>
                <a:gd name="adj" fmla="val 50000"/>
              </a:avLst>
            </a:prstGeom>
            <a:solidFill>
              <a:srgbClr val="FFFFFF"/>
            </a:solidFill>
            <a:ln w="28575">
              <a:solidFill>
                <a:srgbClr val="4F9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rgbClr val="3F7B33"/>
                </a:solidFill>
              </a:endParaRPr>
            </a:p>
          </p:txBody>
        </p:sp>
        <p:pic>
          <p:nvPicPr>
            <p:cNvPr id="16393" name="图片 36"/>
            <p:cNvPicPr>
              <a:picLocks noChangeAspect="1"/>
            </p:cNvPicPr>
            <p:nvPr/>
          </p:nvPicPr>
          <p:blipFill>
            <a:blip r:embed="rId1" cstate="email"/>
            <a:srcRect/>
            <a:stretch>
              <a:fillRect/>
            </a:stretch>
          </p:blipFill>
          <p:spPr bwMode="auto">
            <a:xfrm rot="2055465">
              <a:off x="312964" y="12700"/>
              <a:ext cx="498555" cy="856370"/>
            </a:xfrm>
            <a:prstGeom prst="rect">
              <a:avLst/>
            </a:prstGeom>
            <a:noFill/>
            <a:ln w="9525">
              <a:noFill/>
              <a:miter lim="800000"/>
              <a:headEnd/>
              <a:tailEnd/>
            </a:ln>
          </p:spPr>
        </p:pic>
        <p:sp>
          <p:nvSpPr>
            <p:cNvPr id="16394" name="文本框 37"/>
            <p:cNvSpPr txBox="1">
              <a:spLocks noChangeArrowheads="1"/>
            </p:cNvSpPr>
            <p:nvPr/>
          </p:nvSpPr>
          <p:spPr bwMode="auto">
            <a:xfrm>
              <a:off x="846341" y="282152"/>
              <a:ext cx="2260940" cy="367922"/>
            </a:xfrm>
            <a:prstGeom prst="rect">
              <a:avLst/>
            </a:prstGeom>
            <a:noFill/>
            <a:ln w="9525">
              <a:noFill/>
              <a:miter lim="800000"/>
            </a:ln>
          </p:spPr>
          <p:txBody>
            <a:bodyPr wrap="square">
              <a:spAutoFit/>
            </a:bodyPr>
            <a:lstStyle/>
            <a:p>
              <a:pPr algn="ctr" eaLnBrk="1" hangingPunct="1"/>
              <a:r>
                <a:rPr lang="zh-CN" altLang="en-US" b="1" dirty="0">
                  <a:solidFill>
                    <a:srgbClr val="3C7832"/>
                  </a:solidFill>
                  <a:latin typeface="微软雅黑" panose="020B0503020204020204" pitchFamily="34" charset="-122"/>
                </a:rPr>
                <a:t>代码运行</a:t>
              </a:r>
              <a:endParaRPr lang="zh-CN" altLang="en-US" b="1" dirty="0">
                <a:solidFill>
                  <a:srgbClr val="3C7832"/>
                </a:solidFill>
                <a:latin typeface="微软雅黑" panose="020B0503020204020204" pitchFamily="34" charset="-122"/>
              </a:endParaRPr>
            </a:p>
          </p:txBody>
        </p:sp>
        <p:sp>
          <p:nvSpPr>
            <p:cNvPr id="16395" name="文本框 38"/>
            <p:cNvSpPr txBox="1">
              <a:spLocks noChangeArrowheads="1"/>
            </p:cNvSpPr>
            <p:nvPr/>
          </p:nvSpPr>
          <p:spPr bwMode="auto">
            <a:xfrm>
              <a:off x="354643" y="266858"/>
              <a:ext cx="415498" cy="368953"/>
            </a:xfrm>
            <a:prstGeom prst="rect">
              <a:avLst/>
            </a:prstGeom>
            <a:noFill/>
            <a:ln w="9525">
              <a:noFill/>
              <a:miter lim="800000"/>
            </a:ln>
          </p:spPr>
          <p:txBody>
            <a:bodyPr wrap="none">
              <a:spAutoFit/>
            </a:bodyPr>
            <a:lstStyle/>
            <a:p>
              <a:pPr eaLnBrk="1" hangingPunct="1"/>
              <a:r>
                <a:rPr lang="zh-CN" altLang="en-US" b="1" dirty="0">
                  <a:solidFill>
                    <a:schemeClr val="bg1"/>
                  </a:solidFill>
                  <a:latin typeface="微软雅黑" panose="020B0503020204020204" pitchFamily="34" charset="-122"/>
                </a:rPr>
                <a:t>三</a:t>
              </a:r>
              <a:endParaRPr lang="zh-CN" altLang="en-US" b="1" dirty="0">
                <a:solidFill>
                  <a:schemeClr val="bg1"/>
                </a:solidFill>
                <a:latin typeface="微软雅黑" panose="020B0503020204020204" pitchFamily="34" charset="-122"/>
              </a:endParaRPr>
            </a:p>
          </p:txBody>
        </p:sp>
      </p:grpSp>
      <p:grpSp>
        <p:nvGrpSpPr>
          <p:cNvPr id="19460" name="组合 2"/>
          <p:cNvGrpSpPr/>
          <p:nvPr/>
        </p:nvGrpSpPr>
        <p:grpSpPr bwMode="auto">
          <a:xfrm>
            <a:off x="377508" y="1131253"/>
            <a:ext cx="439737" cy="522287"/>
            <a:chOff x="1231023" y="2673704"/>
            <a:chExt cx="440538" cy="523219"/>
          </a:xfrm>
        </p:grpSpPr>
        <p:sp>
          <p:nvSpPr>
            <p:cNvPr id="12" name="Rectangle 18@|1FFC:192|FBC:16777215|LFC:16777215|LBC:16777215"/>
            <p:cNvSpPr/>
            <p:nvPr/>
          </p:nvSpPr>
          <p:spPr>
            <a:xfrm>
              <a:off x="1231023" y="2699149"/>
              <a:ext cx="440538" cy="440522"/>
            </a:xfrm>
            <a:prstGeom prst="rect">
              <a:avLst/>
            </a:prstGeom>
            <a:solidFill>
              <a:srgbClr val="5AAB31"/>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2800" kern="0">
                <a:solidFill>
                  <a:prstClr val="white"/>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2" name="Isosceles Triangle 19@|1FFC:40688|FBC:16777215|LFC:16777215|LBC:16777215"/>
            <p:cNvSpPr/>
            <p:nvPr/>
          </p:nvSpPr>
          <p:spPr>
            <a:xfrm>
              <a:off x="1232613" y="2700739"/>
              <a:ext cx="438948" cy="440523"/>
            </a:xfrm>
            <a:prstGeom prst="triangle">
              <a:avLst>
                <a:gd name="adj" fmla="val 0"/>
              </a:avLst>
            </a:prstGeom>
            <a:solidFill>
              <a:srgbClr val="315B2F"/>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2800" kern="0">
                <a:solidFill>
                  <a:prstClr val="white"/>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3" name="TextBox 17@|17FFC:16777215|FBC:16777215|LFC:16777215|LBC:16777215"/>
            <p:cNvSpPr txBox="1"/>
            <p:nvPr/>
          </p:nvSpPr>
          <p:spPr>
            <a:xfrm>
              <a:off x="1248517" y="2673704"/>
              <a:ext cx="405550" cy="523219"/>
            </a:xfrm>
            <a:prstGeom prst="rect">
              <a:avLst/>
            </a:prstGeom>
            <a:noFill/>
            <a:ln>
              <a:noFill/>
            </a:ln>
          </p:spPr>
          <p:txBody>
            <a:bodyPr wrap="none">
              <a:spAutoFit/>
            </a:bodyPr>
            <a:lstStyle/>
            <a:p>
              <a:pPr eaLnBrk="1" fontAlgn="auto" hangingPunct="1">
                <a:spcBef>
                  <a:spcPts val="0"/>
                </a:spcBef>
                <a:spcAft>
                  <a:spcPts val="0"/>
                </a:spcAft>
                <a:defRPr/>
              </a:pPr>
              <a:r>
                <a:rPr lang="en-US" altLang="zh-CN" sz="2800" b="1" kern="0" dirty="0">
                  <a:solidFill>
                    <a:prstClr val="white"/>
                  </a:solidFill>
                  <a:latin typeface="微软雅黑" panose="020B0503020204020204" pitchFamily="34" charset="-122"/>
                  <a:ea typeface="+mn-ea"/>
                  <a:sym typeface="微软雅黑" panose="020B0503020204020204" pitchFamily="34" charset="-122"/>
                </a:rPr>
                <a:t>1</a:t>
              </a:r>
              <a:endParaRPr lang="zh-CN" altLang="en-US" sz="2800" b="1" kern="0" dirty="0">
                <a:solidFill>
                  <a:prstClr val="white"/>
                </a:solidFill>
                <a:latin typeface="微软雅黑" panose="020B0503020204020204" pitchFamily="34" charset="-122"/>
                <a:ea typeface="+mn-ea"/>
                <a:sym typeface="微软雅黑" panose="020B0503020204020204" pitchFamily="34" charset="-122"/>
              </a:endParaRPr>
            </a:p>
          </p:txBody>
        </p:sp>
      </p:grpSp>
      <p:grpSp>
        <p:nvGrpSpPr>
          <p:cNvPr id="35" name="组合 1"/>
          <p:cNvGrpSpPr/>
          <p:nvPr/>
        </p:nvGrpSpPr>
        <p:grpSpPr bwMode="auto">
          <a:xfrm>
            <a:off x="550132" y="1367488"/>
            <a:ext cx="5182870" cy="578486"/>
            <a:chOff x="1290939" y="2165415"/>
            <a:chExt cx="3849810" cy="578388"/>
          </a:xfrm>
        </p:grpSpPr>
        <p:sp>
          <p:nvSpPr>
            <p:cNvPr id="37899" name="文本框 49"/>
            <p:cNvSpPr txBox="1">
              <a:spLocks noChangeArrowheads="1"/>
            </p:cNvSpPr>
            <p:nvPr/>
          </p:nvSpPr>
          <p:spPr bwMode="auto">
            <a:xfrm>
              <a:off x="1524418" y="2345090"/>
              <a:ext cx="3616331" cy="398713"/>
            </a:xfrm>
            <a:prstGeom prst="rect">
              <a:avLst/>
            </a:prstGeom>
            <a:noFill/>
            <a:ln w="9525">
              <a:noFill/>
              <a:miter lim="800000"/>
            </a:ln>
          </p:spPr>
          <p:txBody>
            <a:bodyPr wrap="square">
              <a:spAutoFit/>
            </a:bodyPr>
            <a:lstStyle/>
            <a:p>
              <a:pPr eaLnBrk="1" hangingPunct="1"/>
              <a:r>
                <a:rPr lang="en-US" altLang="zh-CN" sz="2000" b="1" dirty="0">
                  <a:solidFill>
                    <a:srgbClr val="456B43"/>
                  </a:solidFill>
                  <a:latin typeface="微软雅黑" panose="020B0503020204020204" pitchFamily="34" charset="-122"/>
                  <a:sym typeface="微软雅黑" panose="020B0503020204020204" pitchFamily="34" charset="-122"/>
                </a:rPr>
                <a:t>python textcnn/train.py</a:t>
              </a:r>
              <a:r>
                <a:rPr lang="zh-CN" altLang="en-US" sz="2000" b="1" dirty="0">
                  <a:solidFill>
                    <a:srgbClr val="456B43"/>
                  </a:solidFill>
                  <a:latin typeface="微软雅黑" panose="020B0503020204020204" pitchFamily="34" charset="-122"/>
                  <a:sym typeface="微软雅黑" panose="020B0503020204020204" pitchFamily="34" charset="-122"/>
                </a:rPr>
                <a:t>（模型训练）</a:t>
              </a:r>
              <a:r>
                <a:rPr lang="en-US" altLang="zh-CN" sz="2000" b="1" dirty="0">
                  <a:solidFill>
                    <a:srgbClr val="456B43"/>
                  </a:solidFill>
                  <a:latin typeface="微软雅黑" panose="020B0503020204020204" pitchFamily="34" charset="-122"/>
                  <a:sym typeface="微软雅黑" panose="020B0503020204020204" pitchFamily="34" charset="-122"/>
                </a:rPr>
                <a:t> </a:t>
              </a:r>
              <a:endParaRPr lang="en-US" altLang="zh-CN" sz="2000" b="1" dirty="0">
                <a:solidFill>
                  <a:srgbClr val="456B43"/>
                </a:solidFill>
                <a:latin typeface="微软雅黑" panose="020B0503020204020204" pitchFamily="34" charset="-122"/>
                <a:sym typeface="微软雅黑" panose="020B0503020204020204" pitchFamily="34" charset="-122"/>
              </a:endParaRPr>
            </a:p>
          </p:txBody>
        </p:sp>
        <p:cxnSp>
          <p:nvCxnSpPr>
            <p:cNvPr id="51" name="直接连接符 50"/>
            <p:cNvCxnSpPr/>
            <p:nvPr/>
          </p:nvCxnSpPr>
          <p:spPr>
            <a:xfrm flipV="1">
              <a:off x="1290939" y="2165415"/>
              <a:ext cx="466694" cy="466646"/>
            </a:xfrm>
            <a:prstGeom prst="line">
              <a:avLst/>
            </a:prstGeom>
            <a:ln>
              <a:solidFill>
                <a:srgbClr val="001333"/>
              </a:solidFill>
            </a:ln>
          </p:spPr>
          <p:style>
            <a:lnRef idx="1">
              <a:schemeClr val="accent1"/>
            </a:lnRef>
            <a:fillRef idx="0">
              <a:schemeClr val="accent1"/>
            </a:fillRef>
            <a:effectRef idx="0">
              <a:schemeClr val="accent1"/>
            </a:effectRef>
            <a:fontRef idx="minor">
              <a:schemeClr val="tx1"/>
            </a:fontRef>
          </p:style>
        </p:cxnSp>
      </p:grpSp>
      <p:pic>
        <p:nvPicPr>
          <p:cNvPr id="37" name="图片 36"/>
          <p:cNvPicPr>
            <a:picLocks noChangeAspect="1"/>
          </p:cNvPicPr>
          <p:nvPr/>
        </p:nvPicPr>
        <p:blipFill>
          <a:blip r:embed="rId2"/>
          <a:stretch>
            <a:fillRect/>
          </a:stretch>
        </p:blipFill>
        <p:spPr>
          <a:xfrm>
            <a:off x="1841500" y="2352675"/>
            <a:ext cx="8700770" cy="286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email"/>
          <a:srcRect/>
          <a:stretch>
            <a:fillRect/>
          </a:stretch>
        </p:blipFill>
        <p:spPr bwMode="auto">
          <a:xfrm>
            <a:off x="0" y="58738"/>
            <a:ext cx="5105400" cy="3370262"/>
          </a:xfrm>
          <a:prstGeom prst="rect">
            <a:avLst/>
          </a:prstGeom>
          <a:noFill/>
          <a:ln w="9525">
            <a:noFill/>
            <a:miter lim="800000"/>
            <a:headEnd/>
            <a:tailEnd/>
          </a:ln>
        </p:spPr>
      </p:pic>
      <p:grpSp>
        <p:nvGrpSpPr>
          <p:cNvPr id="2" name="组合 2"/>
          <p:cNvGrpSpPr/>
          <p:nvPr/>
        </p:nvGrpSpPr>
        <p:grpSpPr bwMode="auto">
          <a:xfrm>
            <a:off x="292100" y="3036888"/>
            <a:ext cx="3771900" cy="1862137"/>
            <a:chOff x="291646" y="3036778"/>
            <a:chExt cx="3772354" cy="1862048"/>
          </a:xfrm>
        </p:grpSpPr>
        <p:sp>
          <p:nvSpPr>
            <p:cNvPr id="14367" name="文本框 5"/>
            <p:cNvSpPr txBox="1">
              <a:spLocks noChangeArrowheads="1"/>
            </p:cNvSpPr>
            <p:nvPr/>
          </p:nvSpPr>
          <p:spPr bwMode="auto">
            <a:xfrm>
              <a:off x="1640568" y="3272299"/>
              <a:ext cx="1813831" cy="923330"/>
            </a:xfrm>
            <a:prstGeom prst="rect">
              <a:avLst/>
            </a:prstGeom>
            <a:noFill/>
            <a:ln w="9525">
              <a:noFill/>
              <a:miter lim="800000"/>
            </a:ln>
          </p:spPr>
          <p:txBody>
            <a:bodyPr>
              <a:spAutoFit/>
            </a:bodyPr>
            <a:lstStyle/>
            <a:p>
              <a:pPr eaLnBrk="1" hangingPunct="1"/>
              <a:r>
                <a:rPr lang="zh-CN" altLang="en-US" sz="5400">
                  <a:solidFill>
                    <a:srgbClr val="4B8E37"/>
                  </a:solidFill>
                  <a:latin typeface="微软雅黑" panose="020B0503020204020204" pitchFamily="34" charset="-122"/>
                </a:rPr>
                <a:t>目录</a:t>
              </a:r>
              <a:endParaRPr lang="zh-CN" altLang="en-US" sz="5400">
                <a:solidFill>
                  <a:srgbClr val="4B8E37"/>
                </a:solidFill>
                <a:latin typeface="微软雅黑" panose="020B0503020204020204" pitchFamily="34" charset="-122"/>
              </a:endParaRPr>
            </a:p>
          </p:txBody>
        </p:sp>
        <p:sp>
          <p:nvSpPr>
            <p:cNvPr id="14368" name="文本框 7"/>
            <p:cNvSpPr txBox="1">
              <a:spLocks noChangeArrowheads="1"/>
            </p:cNvSpPr>
            <p:nvPr/>
          </p:nvSpPr>
          <p:spPr bwMode="auto">
            <a:xfrm>
              <a:off x="291646" y="3036778"/>
              <a:ext cx="3772354" cy="1862048"/>
            </a:xfrm>
            <a:prstGeom prst="rect">
              <a:avLst/>
            </a:prstGeom>
            <a:noFill/>
            <a:ln w="9525">
              <a:noFill/>
              <a:miter lim="800000"/>
            </a:ln>
          </p:spPr>
          <p:txBody>
            <a:bodyPr>
              <a:spAutoFit/>
            </a:bodyPr>
            <a:lstStyle/>
            <a:p>
              <a:pPr algn="ctr" eaLnBrk="1" hangingPunct="1"/>
              <a:r>
                <a:rPr lang="en-US" altLang="zh-CN" sz="11500" b="1">
                  <a:solidFill>
                    <a:srgbClr val="428033"/>
                  </a:solidFill>
                  <a:latin typeface="微软雅黑" panose="020B0503020204020204" pitchFamily="34" charset="-122"/>
                </a:rPr>
                <a:t>C</a:t>
              </a:r>
              <a:r>
                <a:rPr lang="en-US" altLang="zh-CN" sz="3200">
                  <a:solidFill>
                    <a:srgbClr val="4B8E37"/>
                  </a:solidFill>
                  <a:latin typeface="微软雅黑" panose="020B0503020204020204" pitchFamily="34" charset="-122"/>
                </a:rPr>
                <a:t>ONTENTS</a:t>
              </a:r>
              <a:endParaRPr lang="zh-CN" altLang="en-US" sz="4000">
                <a:solidFill>
                  <a:srgbClr val="4B8E37"/>
                </a:solidFill>
                <a:latin typeface="微软雅黑" panose="020B0503020204020204" pitchFamily="34" charset="-122"/>
              </a:endParaRPr>
            </a:p>
          </p:txBody>
        </p:sp>
      </p:grpSp>
      <p:sp>
        <p:nvSpPr>
          <p:cNvPr id="9" name="矩形 14"/>
          <p:cNvSpPr/>
          <p:nvPr/>
        </p:nvSpPr>
        <p:spPr>
          <a:xfrm>
            <a:off x="0" y="6115050"/>
            <a:ext cx="12192000" cy="771525"/>
          </a:xfrm>
          <a:custGeom>
            <a:avLst/>
            <a:gdLst>
              <a:gd name="connsiteX0" fmla="*/ 0 w 12192000"/>
              <a:gd name="connsiteY0" fmla="*/ 0 h 663915"/>
              <a:gd name="connsiteX1" fmla="*/ 12192000 w 12192000"/>
              <a:gd name="connsiteY1" fmla="*/ 0 h 663915"/>
              <a:gd name="connsiteX2" fmla="*/ 12192000 w 12192000"/>
              <a:gd name="connsiteY2" fmla="*/ 663915 h 663915"/>
              <a:gd name="connsiteX3" fmla="*/ 0 w 12192000"/>
              <a:gd name="connsiteY3" fmla="*/ 663915 h 663915"/>
              <a:gd name="connsiteX4" fmla="*/ 0 w 12192000"/>
              <a:gd name="connsiteY4" fmla="*/ 0 h 663915"/>
              <a:gd name="connsiteX0-1" fmla="*/ 0 w 12192000"/>
              <a:gd name="connsiteY0-2" fmla="*/ 220133 h 884048"/>
              <a:gd name="connsiteX1-3" fmla="*/ 12192000 w 12192000"/>
              <a:gd name="connsiteY1-4" fmla="*/ 220133 h 884048"/>
              <a:gd name="connsiteX2-5" fmla="*/ 12192000 w 12192000"/>
              <a:gd name="connsiteY2-6" fmla="*/ 884048 h 884048"/>
              <a:gd name="connsiteX3-7" fmla="*/ 0 w 12192000"/>
              <a:gd name="connsiteY3-8" fmla="*/ 884048 h 884048"/>
              <a:gd name="connsiteX4-9" fmla="*/ 0 w 12192000"/>
              <a:gd name="connsiteY4-10" fmla="*/ 220133 h 884048"/>
              <a:gd name="connsiteX0-11" fmla="*/ 0 w 12192000"/>
              <a:gd name="connsiteY0-12" fmla="*/ 186551 h 850466"/>
              <a:gd name="connsiteX1-13" fmla="*/ 12192000 w 12192000"/>
              <a:gd name="connsiteY1-14" fmla="*/ 338951 h 850466"/>
              <a:gd name="connsiteX2-15" fmla="*/ 12192000 w 12192000"/>
              <a:gd name="connsiteY2-16" fmla="*/ 850466 h 850466"/>
              <a:gd name="connsiteX3-17" fmla="*/ 0 w 12192000"/>
              <a:gd name="connsiteY3-18" fmla="*/ 850466 h 850466"/>
              <a:gd name="connsiteX4-19" fmla="*/ 0 w 12192000"/>
              <a:gd name="connsiteY4-20" fmla="*/ 186551 h 850466"/>
              <a:gd name="connsiteX0-21" fmla="*/ 0 w 12192000"/>
              <a:gd name="connsiteY0-22" fmla="*/ 108198 h 772113"/>
              <a:gd name="connsiteX1-23" fmla="*/ 12192000 w 12192000"/>
              <a:gd name="connsiteY1-24" fmla="*/ 260598 h 772113"/>
              <a:gd name="connsiteX2-25" fmla="*/ 12192000 w 12192000"/>
              <a:gd name="connsiteY2-26" fmla="*/ 772113 h 772113"/>
              <a:gd name="connsiteX3-27" fmla="*/ 0 w 12192000"/>
              <a:gd name="connsiteY3-28" fmla="*/ 772113 h 772113"/>
              <a:gd name="connsiteX4-29" fmla="*/ 0 w 12192000"/>
              <a:gd name="connsiteY4-30" fmla="*/ 108198 h 7721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772113">
                <a:moveTo>
                  <a:pt x="0" y="108198"/>
                </a:moveTo>
                <a:cubicBezTo>
                  <a:pt x="1435100" y="-387102"/>
                  <a:pt x="7759700" y="1022598"/>
                  <a:pt x="12192000" y="260598"/>
                </a:cubicBezTo>
                <a:lnTo>
                  <a:pt x="12192000" y="772113"/>
                </a:lnTo>
                <a:lnTo>
                  <a:pt x="0" y="772113"/>
                </a:lnTo>
                <a:lnTo>
                  <a:pt x="0" y="108198"/>
                </a:lnTo>
                <a:close/>
              </a:path>
            </a:pathLst>
          </a:custGeom>
          <a:solidFill>
            <a:srgbClr val="428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10600030101010101" pitchFamily="2" charset="-122"/>
              <a:ea typeface="等线" panose="02010600030101010101" pitchFamily="2" charset="-122"/>
            </a:endParaRPr>
          </a:p>
        </p:txBody>
      </p:sp>
      <p:sp>
        <p:nvSpPr>
          <p:cNvPr id="10" name="矩形 14"/>
          <p:cNvSpPr/>
          <p:nvPr/>
        </p:nvSpPr>
        <p:spPr>
          <a:xfrm flipH="1">
            <a:off x="0" y="6115050"/>
            <a:ext cx="12192000" cy="771525"/>
          </a:xfrm>
          <a:custGeom>
            <a:avLst/>
            <a:gdLst>
              <a:gd name="connsiteX0" fmla="*/ 0 w 12192000"/>
              <a:gd name="connsiteY0" fmla="*/ 0 h 663915"/>
              <a:gd name="connsiteX1" fmla="*/ 12192000 w 12192000"/>
              <a:gd name="connsiteY1" fmla="*/ 0 h 663915"/>
              <a:gd name="connsiteX2" fmla="*/ 12192000 w 12192000"/>
              <a:gd name="connsiteY2" fmla="*/ 663915 h 663915"/>
              <a:gd name="connsiteX3" fmla="*/ 0 w 12192000"/>
              <a:gd name="connsiteY3" fmla="*/ 663915 h 663915"/>
              <a:gd name="connsiteX4" fmla="*/ 0 w 12192000"/>
              <a:gd name="connsiteY4" fmla="*/ 0 h 663915"/>
              <a:gd name="connsiteX0-1" fmla="*/ 0 w 12192000"/>
              <a:gd name="connsiteY0-2" fmla="*/ 220133 h 884048"/>
              <a:gd name="connsiteX1-3" fmla="*/ 12192000 w 12192000"/>
              <a:gd name="connsiteY1-4" fmla="*/ 220133 h 884048"/>
              <a:gd name="connsiteX2-5" fmla="*/ 12192000 w 12192000"/>
              <a:gd name="connsiteY2-6" fmla="*/ 884048 h 884048"/>
              <a:gd name="connsiteX3-7" fmla="*/ 0 w 12192000"/>
              <a:gd name="connsiteY3-8" fmla="*/ 884048 h 884048"/>
              <a:gd name="connsiteX4-9" fmla="*/ 0 w 12192000"/>
              <a:gd name="connsiteY4-10" fmla="*/ 220133 h 884048"/>
              <a:gd name="connsiteX0-11" fmla="*/ 0 w 12192000"/>
              <a:gd name="connsiteY0-12" fmla="*/ 186551 h 850466"/>
              <a:gd name="connsiteX1-13" fmla="*/ 12192000 w 12192000"/>
              <a:gd name="connsiteY1-14" fmla="*/ 338951 h 850466"/>
              <a:gd name="connsiteX2-15" fmla="*/ 12192000 w 12192000"/>
              <a:gd name="connsiteY2-16" fmla="*/ 850466 h 850466"/>
              <a:gd name="connsiteX3-17" fmla="*/ 0 w 12192000"/>
              <a:gd name="connsiteY3-18" fmla="*/ 850466 h 850466"/>
              <a:gd name="connsiteX4-19" fmla="*/ 0 w 12192000"/>
              <a:gd name="connsiteY4-20" fmla="*/ 186551 h 850466"/>
              <a:gd name="connsiteX0-21" fmla="*/ 0 w 12192000"/>
              <a:gd name="connsiteY0-22" fmla="*/ 108198 h 772113"/>
              <a:gd name="connsiteX1-23" fmla="*/ 12192000 w 12192000"/>
              <a:gd name="connsiteY1-24" fmla="*/ 260598 h 772113"/>
              <a:gd name="connsiteX2-25" fmla="*/ 12192000 w 12192000"/>
              <a:gd name="connsiteY2-26" fmla="*/ 772113 h 772113"/>
              <a:gd name="connsiteX3-27" fmla="*/ 0 w 12192000"/>
              <a:gd name="connsiteY3-28" fmla="*/ 772113 h 772113"/>
              <a:gd name="connsiteX4-29" fmla="*/ 0 w 12192000"/>
              <a:gd name="connsiteY4-30" fmla="*/ 108198 h 7721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772113">
                <a:moveTo>
                  <a:pt x="0" y="108198"/>
                </a:moveTo>
                <a:cubicBezTo>
                  <a:pt x="1435100" y="-387102"/>
                  <a:pt x="7759700" y="1022598"/>
                  <a:pt x="12192000" y="260598"/>
                </a:cubicBezTo>
                <a:lnTo>
                  <a:pt x="12192000" y="772113"/>
                </a:lnTo>
                <a:lnTo>
                  <a:pt x="0" y="772113"/>
                </a:lnTo>
                <a:lnTo>
                  <a:pt x="0" y="108198"/>
                </a:lnTo>
                <a:close/>
              </a:path>
            </a:pathLst>
          </a:custGeom>
          <a:solidFill>
            <a:srgbClr val="55A033">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10600030101010101" pitchFamily="2" charset="-122"/>
              <a:ea typeface="等线" panose="02010600030101010101" pitchFamily="2" charset="-122"/>
            </a:endParaRPr>
          </a:p>
        </p:txBody>
      </p:sp>
      <p:grpSp>
        <p:nvGrpSpPr>
          <p:cNvPr id="3" name="组合 15"/>
          <p:cNvGrpSpPr/>
          <p:nvPr/>
        </p:nvGrpSpPr>
        <p:grpSpPr bwMode="auto">
          <a:xfrm>
            <a:off x="6454775" y="649288"/>
            <a:ext cx="3937000" cy="1201737"/>
            <a:chOff x="6078965" y="776326"/>
            <a:chExt cx="4545493" cy="1387352"/>
          </a:xfrm>
        </p:grpSpPr>
        <p:sp>
          <p:nvSpPr>
            <p:cNvPr id="11" name="圆角矩形 10"/>
            <p:cNvSpPr/>
            <p:nvPr/>
          </p:nvSpPr>
          <p:spPr>
            <a:xfrm>
              <a:off x="6168776" y="1221671"/>
              <a:ext cx="4455682" cy="606624"/>
            </a:xfrm>
            <a:prstGeom prst="roundRect">
              <a:avLst>
                <a:gd name="adj" fmla="val 50000"/>
              </a:avLst>
            </a:prstGeom>
            <a:solidFill>
              <a:srgbClr val="FFFFFF"/>
            </a:solidFill>
            <a:ln w="28575">
              <a:solidFill>
                <a:srgbClr val="4F9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solidFill>
                  <a:srgbClr val="3F7B33"/>
                </a:solidFill>
                <a:latin typeface="等线" panose="02010600030101010101" pitchFamily="2" charset="-122"/>
                <a:ea typeface="等线" panose="02010600030101010101" pitchFamily="2" charset="-122"/>
              </a:endParaRPr>
            </a:p>
          </p:txBody>
        </p:sp>
        <p:pic>
          <p:nvPicPr>
            <p:cNvPr id="14364" name="图片 6"/>
            <p:cNvPicPr>
              <a:picLocks noChangeAspect="1"/>
            </p:cNvPicPr>
            <p:nvPr/>
          </p:nvPicPr>
          <p:blipFill>
            <a:blip r:embed="rId2" cstate="email"/>
            <a:srcRect/>
            <a:stretch>
              <a:fillRect/>
            </a:stretch>
          </p:blipFill>
          <p:spPr bwMode="auto">
            <a:xfrm rot="2055465">
              <a:off x="6078965" y="776326"/>
              <a:ext cx="807678" cy="1387352"/>
            </a:xfrm>
            <a:prstGeom prst="rect">
              <a:avLst/>
            </a:prstGeom>
            <a:noFill/>
            <a:ln w="9525">
              <a:noFill/>
              <a:miter lim="800000"/>
              <a:headEnd/>
              <a:tailEnd/>
            </a:ln>
          </p:spPr>
        </p:pic>
        <p:sp>
          <p:nvSpPr>
            <p:cNvPr id="14365" name="文本框 13"/>
            <p:cNvSpPr txBox="1">
              <a:spLocks noChangeArrowheads="1"/>
            </p:cNvSpPr>
            <p:nvPr/>
          </p:nvSpPr>
          <p:spPr bwMode="auto">
            <a:xfrm>
              <a:off x="6963632" y="1233423"/>
              <a:ext cx="3407890" cy="532972"/>
            </a:xfrm>
            <a:prstGeom prst="rect">
              <a:avLst/>
            </a:prstGeom>
            <a:noFill/>
            <a:ln w="9525">
              <a:noFill/>
              <a:miter lim="800000"/>
            </a:ln>
          </p:spPr>
          <p:txBody>
            <a:bodyPr wrap="square">
              <a:spAutoFit/>
            </a:bodyPr>
            <a:lstStyle/>
            <a:p>
              <a:pPr algn="ctr" eaLnBrk="1" hangingPunct="1"/>
              <a:r>
                <a:rPr lang="zh-CN" altLang="en-US" sz="2400" b="1" dirty="0">
                  <a:solidFill>
                    <a:srgbClr val="3C7832"/>
                  </a:solidFill>
                  <a:latin typeface="微软雅黑" panose="020B0503020204020204" pitchFamily="34" charset="-122"/>
                </a:rPr>
                <a:t>项目背景</a:t>
              </a:r>
              <a:endParaRPr lang="zh-CN" altLang="en-US" sz="2400" b="1" dirty="0">
                <a:solidFill>
                  <a:srgbClr val="3C7832"/>
                </a:solidFill>
                <a:latin typeface="微软雅黑" panose="020B0503020204020204" pitchFamily="34" charset="-122"/>
              </a:endParaRPr>
            </a:p>
          </p:txBody>
        </p:sp>
        <p:sp>
          <p:nvSpPr>
            <p:cNvPr id="14366" name="文本框 14"/>
            <p:cNvSpPr txBox="1">
              <a:spLocks noChangeArrowheads="1"/>
            </p:cNvSpPr>
            <p:nvPr/>
          </p:nvSpPr>
          <p:spPr bwMode="auto">
            <a:xfrm>
              <a:off x="6311083" y="1220955"/>
              <a:ext cx="431529" cy="532934"/>
            </a:xfrm>
            <a:prstGeom prst="rect">
              <a:avLst/>
            </a:prstGeom>
            <a:noFill/>
            <a:ln w="9525">
              <a:noFill/>
              <a:miter lim="800000"/>
            </a:ln>
          </p:spPr>
          <p:txBody>
            <a:bodyPr wrap="none">
              <a:spAutoFit/>
            </a:bodyPr>
            <a:lstStyle/>
            <a:p>
              <a:pPr eaLnBrk="1" hangingPunct="1"/>
              <a:r>
                <a:rPr lang="en-US" altLang="zh-CN" sz="2400" b="1">
                  <a:solidFill>
                    <a:srgbClr val="FFFFFF"/>
                  </a:solidFill>
                  <a:latin typeface="微软雅黑" panose="020B0503020204020204" pitchFamily="34" charset="-122"/>
                </a:rPr>
                <a:t>1</a:t>
              </a:r>
              <a:endParaRPr lang="zh-CN" altLang="en-US" sz="2400" b="1">
                <a:solidFill>
                  <a:srgbClr val="FFFFFF"/>
                </a:solidFill>
                <a:latin typeface="微软雅黑" panose="020B0503020204020204" pitchFamily="34" charset="-122"/>
              </a:endParaRPr>
            </a:p>
          </p:txBody>
        </p:sp>
      </p:grpSp>
      <p:grpSp>
        <p:nvGrpSpPr>
          <p:cNvPr id="4" name="组合 16"/>
          <p:cNvGrpSpPr/>
          <p:nvPr/>
        </p:nvGrpSpPr>
        <p:grpSpPr bwMode="auto">
          <a:xfrm>
            <a:off x="6454775" y="1597025"/>
            <a:ext cx="3937000" cy="1201738"/>
            <a:chOff x="6078965" y="776326"/>
            <a:chExt cx="4545493" cy="1387352"/>
          </a:xfrm>
        </p:grpSpPr>
        <p:sp>
          <p:nvSpPr>
            <p:cNvPr id="18" name="圆角矩形 17"/>
            <p:cNvSpPr/>
            <p:nvPr/>
          </p:nvSpPr>
          <p:spPr>
            <a:xfrm>
              <a:off x="6168776" y="1221672"/>
              <a:ext cx="4455682" cy="606622"/>
            </a:xfrm>
            <a:prstGeom prst="roundRect">
              <a:avLst>
                <a:gd name="adj" fmla="val 50000"/>
              </a:avLst>
            </a:prstGeom>
            <a:solidFill>
              <a:srgbClr val="FFFFFF"/>
            </a:solidFill>
            <a:ln w="28575">
              <a:solidFill>
                <a:srgbClr val="4F9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solidFill>
                  <a:srgbClr val="3F7B33"/>
                </a:solidFill>
                <a:latin typeface="等线" panose="02010600030101010101" pitchFamily="2" charset="-122"/>
                <a:ea typeface="等线" panose="02010600030101010101" pitchFamily="2" charset="-122"/>
              </a:endParaRPr>
            </a:p>
          </p:txBody>
        </p:sp>
        <p:pic>
          <p:nvPicPr>
            <p:cNvPr id="14360" name="图片 18"/>
            <p:cNvPicPr>
              <a:picLocks noChangeAspect="1"/>
            </p:cNvPicPr>
            <p:nvPr/>
          </p:nvPicPr>
          <p:blipFill>
            <a:blip r:embed="rId2" cstate="email"/>
            <a:srcRect/>
            <a:stretch>
              <a:fillRect/>
            </a:stretch>
          </p:blipFill>
          <p:spPr bwMode="auto">
            <a:xfrm rot="2055465">
              <a:off x="6078965" y="776326"/>
              <a:ext cx="807678" cy="1387352"/>
            </a:xfrm>
            <a:prstGeom prst="rect">
              <a:avLst/>
            </a:prstGeom>
            <a:noFill/>
            <a:ln w="9525">
              <a:noFill/>
              <a:miter lim="800000"/>
              <a:headEnd/>
              <a:tailEnd/>
            </a:ln>
          </p:spPr>
        </p:pic>
        <p:sp>
          <p:nvSpPr>
            <p:cNvPr id="14361" name="文本框 19"/>
            <p:cNvSpPr txBox="1">
              <a:spLocks noChangeArrowheads="1"/>
            </p:cNvSpPr>
            <p:nvPr/>
          </p:nvSpPr>
          <p:spPr bwMode="auto">
            <a:xfrm>
              <a:off x="6963633" y="1233423"/>
              <a:ext cx="3407889" cy="531482"/>
            </a:xfrm>
            <a:prstGeom prst="rect">
              <a:avLst/>
            </a:prstGeom>
            <a:noFill/>
            <a:ln w="9525">
              <a:noFill/>
              <a:miter lim="800000"/>
            </a:ln>
          </p:spPr>
          <p:txBody>
            <a:bodyPr wrap="square">
              <a:spAutoFit/>
            </a:bodyPr>
            <a:lstStyle/>
            <a:p>
              <a:pPr algn="ctr" eaLnBrk="1" hangingPunct="1"/>
              <a:r>
                <a:rPr lang="zh-CN" altLang="en-US" sz="2400" b="1" dirty="0">
                  <a:solidFill>
                    <a:srgbClr val="3C7832"/>
                  </a:solidFill>
                  <a:latin typeface="微软雅黑" panose="020B0503020204020204" pitchFamily="34" charset="-122"/>
                </a:rPr>
                <a:t>代码分析</a:t>
              </a:r>
              <a:endParaRPr lang="zh-CN" altLang="en-US" sz="2400" b="1" dirty="0">
                <a:solidFill>
                  <a:srgbClr val="3C7832"/>
                </a:solidFill>
                <a:latin typeface="微软雅黑" panose="020B0503020204020204" pitchFamily="34" charset="-122"/>
              </a:endParaRPr>
            </a:p>
          </p:txBody>
        </p:sp>
        <p:sp>
          <p:nvSpPr>
            <p:cNvPr id="14362" name="文本框 20"/>
            <p:cNvSpPr txBox="1">
              <a:spLocks noChangeArrowheads="1"/>
            </p:cNvSpPr>
            <p:nvPr/>
          </p:nvSpPr>
          <p:spPr bwMode="auto">
            <a:xfrm>
              <a:off x="6311083" y="1220955"/>
              <a:ext cx="431529" cy="532934"/>
            </a:xfrm>
            <a:prstGeom prst="rect">
              <a:avLst/>
            </a:prstGeom>
            <a:noFill/>
            <a:ln w="9525">
              <a:noFill/>
              <a:miter lim="800000"/>
            </a:ln>
          </p:spPr>
          <p:txBody>
            <a:bodyPr wrap="none">
              <a:spAutoFit/>
            </a:bodyPr>
            <a:lstStyle/>
            <a:p>
              <a:pPr eaLnBrk="1" hangingPunct="1"/>
              <a:r>
                <a:rPr lang="en-US" altLang="zh-CN" sz="2400" b="1">
                  <a:solidFill>
                    <a:srgbClr val="FFFFFF"/>
                  </a:solidFill>
                  <a:latin typeface="微软雅黑" panose="020B0503020204020204" pitchFamily="34" charset="-122"/>
                </a:rPr>
                <a:t>2</a:t>
              </a:r>
              <a:endParaRPr lang="zh-CN" altLang="en-US" sz="2400" b="1">
                <a:solidFill>
                  <a:srgbClr val="FFFFFF"/>
                </a:solidFill>
                <a:latin typeface="微软雅黑" panose="020B0503020204020204" pitchFamily="34" charset="-122"/>
              </a:endParaRPr>
            </a:p>
          </p:txBody>
        </p:sp>
      </p:grpSp>
      <p:grpSp>
        <p:nvGrpSpPr>
          <p:cNvPr id="6" name="组合 21"/>
          <p:cNvGrpSpPr/>
          <p:nvPr/>
        </p:nvGrpSpPr>
        <p:grpSpPr bwMode="auto">
          <a:xfrm>
            <a:off x="6454775" y="2589213"/>
            <a:ext cx="3937000" cy="1201737"/>
            <a:chOff x="6078965" y="776326"/>
            <a:chExt cx="4545493" cy="1387352"/>
          </a:xfrm>
        </p:grpSpPr>
        <p:sp>
          <p:nvSpPr>
            <p:cNvPr id="23" name="圆角矩形 22"/>
            <p:cNvSpPr/>
            <p:nvPr/>
          </p:nvSpPr>
          <p:spPr>
            <a:xfrm>
              <a:off x="6168776" y="1221671"/>
              <a:ext cx="4455682" cy="606624"/>
            </a:xfrm>
            <a:prstGeom prst="roundRect">
              <a:avLst>
                <a:gd name="adj" fmla="val 50000"/>
              </a:avLst>
            </a:prstGeom>
            <a:solidFill>
              <a:srgbClr val="FFFFFF"/>
            </a:solidFill>
            <a:ln w="28575">
              <a:solidFill>
                <a:srgbClr val="4F9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solidFill>
                  <a:srgbClr val="3F7B33"/>
                </a:solidFill>
                <a:latin typeface="等线" panose="02010600030101010101" pitchFamily="2" charset="-122"/>
                <a:ea typeface="等线" panose="02010600030101010101" pitchFamily="2" charset="-122"/>
              </a:endParaRPr>
            </a:p>
          </p:txBody>
        </p:sp>
        <p:pic>
          <p:nvPicPr>
            <p:cNvPr id="14356" name="图片 23"/>
            <p:cNvPicPr>
              <a:picLocks noChangeAspect="1"/>
            </p:cNvPicPr>
            <p:nvPr/>
          </p:nvPicPr>
          <p:blipFill>
            <a:blip r:embed="rId2" cstate="email"/>
            <a:srcRect/>
            <a:stretch>
              <a:fillRect/>
            </a:stretch>
          </p:blipFill>
          <p:spPr bwMode="auto">
            <a:xfrm rot="2055465">
              <a:off x="6078965" y="776326"/>
              <a:ext cx="807678" cy="1387352"/>
            </a:xfrm>
            <a:prstGeom prst="rect">
              <a:avLst/>
            </a:prstGeom>
            <a:noFill/>
            <a:ln w="9525">
              <a:noFill/>
              <a:miter lim="800000"/>
              <a:headEnd/>
              <a:tailEnd/>
            </a:ln>
          </p:spPr>
        </p:pic>
        <p:sp>
          <p:nvSpPr>
            <p:cNvPr id="14357" name="文本框 24"/>
            <p:cNvSpPr txBox="1">
              <a:spLocks noChangeArrowheads="1"/>
            </p:cNvSpPr>
            <p:nvPr/>
          </p:nvSpPr>
          <p:spPr bwMode="auto">
            <a:xfrm>
              <a:off x="6963633" y="1233423"/>
              <a:ext cx="3407889" cy="531482"/>
            </a:xfrm>
            <a:prstGeom prst="rect">
              <a:avLst/>
            </a:prstGeom>
            <a:noFill/>
            <a:ln w="9525">
              <a:noFill/>
              <a:miter lim="800000"/>
            </a:ln>
          </p:spPr>
          <p:txBody>
            <a:bodyPr wrap="square">
              <a:spAutoFit/>
            </a:bodyPr>
            <a:lstStyle/>
            <a:p>
              <a:pPr algn="ctr" eaLnBrk="1" hangingPunct="1"/>
              <a:r>
                <a:rPr lang="zh-CN" altLang="en-US" sz="2400" b="1" dirty="0">
                  <a:solidFill>
                    <a:srgbClr val="3C7832"/>
                  </a:solidFill>
                  <a:latin typeface="微软雅黑" panose="020B0503020204020204" pitchFamily="34" charset="-122"/>
                </a:rPr>
                <a:t>代码运行</a:t>
              </a:r>
              <a:endParaRPr lang="zh-CN" altLang="en-US" sz="2400" b="1" dirty="0">
                <a:solidFill>
                  <a:srgbClr val="3C7832"/>
                </a:solidFill>
                <a:latin typeface="微软雅黑" panose="020B0503020204020204" pitchFamily="34" charset="-122"/>
              </a:endParaRPr>
            </a:p>
          </p:txBody>
        </p:sp>
        <p:sp>
          <p:nvSpPr>
            <p:cNvPr id="14358" name="文本框 25"/>
            <p:cNvSpPr txBox="1">
              <a:spLocks noChangeArrowheads="1"/>
            </p:cNvSpPr>
            <p:nvPr/>
          </p:nvSpPr>
          <p:spPr bwMode="auto">
            <a:xfrm>
              <a:off x="6311083" y="1220955"/>
              <a:ext cx="431529" cy="532934"/>
            </a:xfrm>
            <a:prstGeom prst="rect">
              <a:avLst/>
            </a:prstGeom>
            <a:noFill/>
            <a:ln w="9525">
              <a:noFill/>
              <a:miter lim="800000"/>
            </a:ln>
          </p:spPr>
          <p:txBody>
            <a:bodyPr wrap="none">
              <a:spAutoFit/>
            </a:bodyPr>
            <a:lstStyle/>
            <a:p>
              <a:pPr eaLnBrk="1" hangingPunct="1"/>
              <a:r>
                <a:rPr lang="en-US" altLang="zh-CN" sz="2400" b="1">
                  <a:solidFill>
                    <a:srgbClr val="FFFFFF"/>
                  </a:solidFill>
                  <a:latin typeface="微软雅黑" panose="020B0503020204020204" pitchFamily="34" charset="-122"/>
                </a:rPr>
                <a:t>3</a:t>
              </a:r>
              <a:endParaRPr lang="zh-CN" altLang="en-US" sz="2400" b="1">
                <a:solidFill>
                  <a:srgbClr val="FFFFFF"/>
                </a:solidFill>
                <a:latin typeface="微软雅黑" panose="020B0503020204020204" pitchFamily="34" charset="-122"/>
              </a:endParaRPr>
            </a:p>
          </p:txBody>
        </p:sp>
      </p:grpSp>
      <p:grpSp>
        <p:nvGrpSpPr>
          <p:cNvPr id="7" name="组合 26"/>
          <p:cNvGrpSpPr/>
          <p:nvPr/>
        </p:nvGrpSpPr>
        <p:grpSpPr bwMode="auto">
          <a:xfrm>
            <a:off x="6454775" y="3570288"/>
            <a:ext cx="3937000" cy="1201737"/>
            <a:chOff x="6078965" y="776326"/>
            <a:chExt cx="4545493" cy="1387352"/>
          </a:xfrm>
        </p:grpSpPr>
        <p:sp>
          <p:nvSpPr>
            <p:cNvPr id="28" name="圆角矩形 27"/>
            <p:cNvSpPr/>
            <p:nvPr/>
          </p:nvSpPr>
          <p:spPr>
            <a:xfrm>
              <a:off x="6168776" y="1221671"/>
              <a:ext cx="4455682" cy="606624"/>
            </a:xfrm>
            <a:prstGeom prst="roundRect">
              <a:avLst>
                <a:gd name="adj" fmla="val 50000"/>
              </a:avLst>
            </a:prstGeom>
            <a:solidFill>
              <a:srgbClr val="FFFFFF"/>
            </a:solidFill>
            <a:ln w="28575">
              <a:solidFill>
                <a:srgbClr val="4F9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solidFill>
                  <a:srgbClr val="3F7B33"/>
                </a:solidFill>
                <a:latin typeface="等线" panose="02010600030101010101" pitchFamily="2" charset="-122"/>
                <a:ea typeface="等线" panose="02010600030101010101" pitchFamily="2" charset="-122"/>
              </a:endParaRPr>
            </a:p>
          </p:txBody>
        </p:sp>
        <p:pic>
          <p:nvPicPr>
            <p:cNvPr id="14352" name="图片 28"/>
            <p:cNvPicPr>
              <a:picLocks noChangeAspect="1"/>
            </p:cNvPicPr>
            <p:nvPr/>
          </p:nvPicPr>
          <p:blipFill>
            <a:blip r:embed="rId2" cstate="email"/>
            <a:srcRect/>
            <a:stretch>
              <a:fillRect/>
            </a:stretch>
          </p:blipFill>
          <p:spPr bwMode="auto">
            <a:xfrm rot="2055465">
              <a:off x="6078965" y="776326"/>
              <a:ext cx="807678" cy="1387352"/>
            </a:xfrm>
            <a:prstGeom prst="rect">
              <a:avLst/>
            </a:prstGeom>
            <a:noFill/>
            <a:ln w="9525">
              <a:noFill/>
              <a:miter lim="800000"/>
              <a:headEnd/>
              <a:tailEnd/>
            </a:ln>
          </p:spPr>
        </p:pic>
        <p:sp>
          <p:nvSpPr>
            <p:cNvPr id="14353" name="文本框 29"/>
            <p:cNvSpPr txBox="1">
              <a:spLocks noChangeArrowheads="1"/>
            </p:cNvSpPr>
            <p:nvPr/>
          </p:nvSpPr>
          <p:spPr bwMode="auto">
            <a:xfrm>
              <a:off x="6963633" y="1233423"/>
              <a:ext cx="3407889" cy="531482"/>
            </a:xfrm>
            <a:prstGeom prst="rect">
              <a:avLst/>
            </a:prstGeom>
            <a:noFill/>
            <a:ln w="9525">
              <a:noFill/>
              <a:miter lim="800000"/>
            </a:ln>
          </p:spPr>
          <p:txBody>
            <a:bodyPr wrap="square">
              <a:spAutoFit/>
            </a:bodyPr>
            <a:lstStyle/>
            <a:p>
              <a:pPr algn="ctr" eaLnBrk="1" hangingPunct="1"/>
              <a:r>
                <a:rPr lang="en-US" altLang="zh-CN" sz="2400" b="1" dirty="0">
                  <a:solidFill>
                    <a:srgbClr val="3C7832"/>
                  </a:solidFill>
                  <a:latin typeface="微软雅黑" panose="020B0503020204020204" pitchFamily="34" charset="-122"/>
                </a:rPr>
                <a:t>UI</a:t>
              </a:r>
              <a:r>
                <a:rPr lang="zh-CN" altLang="en-US" sz="2400" b="1" dirty="0">
                  <a:solidFill>
                    <a:srgbClr val="3C7832"/>
                  </a:solidFill>
                  <a:latin typeface="微软雅黑" panose="020B0503020204020204" pitchFamily="34" charset="-122"/>
                </a:rPr>
                <a:t>界面</a:t>
              </a:r>
              <a:endParaRPr lang="zh-CN" altLang="en-US" sz="2400" b="1" dirty="0">
                <a:solidFill>
                  <a:srgbClr val="3C7832"/>
                </a:solidFill>
                <a:latin typeface="微软雅黑" panose="020B0503020204020204" pitchFamily="34" charset="-122"/>
              </a:endParaRPr>
            </a:p>
          </p:txBody>
        </p:sp>
        <p:sp>
          <p:nvSpPr>
            <p:cNvPr id="14354" name="文本框 30"/>
            <p:cNvSpPr txBox="1">
              <a:spLocks noChangeArrowheads="1"/>
            </p:cNvSpPr>
            <p:nvPr/>
          </p:nvSpPr>
          <p:spPr bwMode="auto">
            <a:xfrm>
              <a:off x="6311083" y="1220955"/>
              <a:ext cx="431529" cy="532934"/>
            </a:xfrm>
            <a:prstGeom prst="rect">
              <a:avLst/>
            </a:prstGeom>
            <a:noFill/>
            <a:ln w="9525">
              <a:noFill/>
              <a:miter lim="800000"/>
            </a:ln>
          </p:spPr>
          <p:txBody>
            <a:bodyPr wrap="none">
              <a:spAutoFit/>
            </a:bodyPr>
            <a:lstStyle/>
            <a:p>
              <a:pPr eaLnBrk="1" hangingPunct="1"/>
              <a:r>
                <a:rPr lang="en-US" altLang="zh-CN" sz="2400" b="1">
                  <a:solidFill>
                    <a:srgbClr val="FFFFFF"/>
                  </a:solidFill>
                  <a:latin typeface="微软雅黑" panose="020B0503020204020204" pitchFamily="34" charset="-122"/>
                </a:rPr>
                <a:t>4</a:t>
              </a:r>
              <a:endParaRPr lang="zh-CN" altLang="en-US" sz="2400" b="1">
                <a:solidFill>
                  <a:srgbClr val="FFFFFF"/>
                </a:solidFill>
                <a:latin typeface="微软雅黑" panose="020B0503020204020204" pitchFamily="34" charset="-122"/>
              </a:endParaRPr>
            </a:p>
          </p:txBody>
        </p:sp>
      </p:grpSp>
      <p:grpSp>
        <p:nvGrpSpPr>
          <p:cNvPr id="8" name="组合 31"/>
          <p:cNvGrpSpPr/>
          <p:nvPr/>
        </p:nvGrpSpPr>
        <p:grpSpPr bwMode="auto">
          <a:xfrm>
            <a:off x="6454775" y="4613275"/>
            <a:ext cx="3937000" cy="1201738"/>
            <a:chOff x="6078965" y="776326"/>
            <a:chExt cx="4545493" cy="1387352"/>
          </a:xfrm>
        </p:grpSpPr>
        <p:sp>
          <p:nvSpPr>
            <p:cNvPr id="33" name="圆角矩形 32"/>
            <p:cNvSpPr/>
            <p:nvPr/>
          </p:nvSpPr>
          <p:spPr>
            <a:xfrm>
              <a:off x="6168776" y="1221672"/>
              <a:ext cx="4455682" cy="606622"/>
            </a:xfrm>
            <a:prstGeom prst="roundRect">
              <a:avLst>
                <a:gd name="adj" fmla="val 50000"/>
              </a:avLst>
            </a:prstGeom>
            <a:solidFill>
              <a:srgbClr val="FFFFFF"/>
            </a:solidFill>
            <a:ln w="28575">
              <a:solidFill>
                <a:srgbClr val="4F9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solidFill>
                  <a:srgbClr val="3F7B33"/>
                </a:solidFill>
                <a:latin typeface="等线" panose="02010600030101010101" pitchFamily="2" charset="-122"/>
                <a:ea typeface="等线" panose="02010600030101010101" pitchFamily="2" charset="-122"/>
              </a:endParaRPr>
            </a:p>
          </p:txBody>
        </p:sp>
        <p:pic>
          <p:nvPicPr>
            <p:cNvPr id="14348" name="图片 33"/>
            <p:cNvPicPr>
              <a:picLocks noChangeAspect="1"/>
            </p:cNvPicPr>
            <p:nvPr/>
          </p:nvPicPr>
          <p:blipFill>
            <a:blip r:embed="rId2" cstate="email"/>
            <a:srcRect/>
            <a:stretch>
              <a:fillRect/>
            </a:stretch>
          </p:blipFill>
          <p:spPr bwMode="auto">
            <a:xfrm rot="2055465">
              <a:off x="6078965" y="776326"/>
              <a:ext cx="807678" cy="1387352"/>
            </a:xfrm>
            <a:prstGeom prst="rect">
              <a:avLst/>
            </a:prstGeom>
            <a:noFill/>
            <a:ln w="9525">
              <a:noFill/>
              <a:miter lim="800000"/>
              <a:headEnd/>
              <a:tailEnd/>
            </a:ln>
          </p:spPr>
        </p:pic>
        <p:sp>
          <p:nvSpPr>
            <p:cNvPr id="14349" name="文本框 34"/>
            <p:cNvSpPr txBox="1">
              <a:spLocks noChangeArrowheads="1"/>
            </p:cNvSpPr>
            <p:nvPr/>
          </p:nvSpPr>
          <p:spPr bwMode="auto">
            <a:xfrm>
              <a:off x="6963633" y="1233423"/>
              <a:ext cx="3407889" cy="532971"/>
            </a:xfrm>
            <a:prstGeom prst="rect">
              <a:avLst/>
            </a:prstGeom>
            <a:noFill/>
            <a:ln w="9525">
              <a:noFill/>
              <a:miter lim="800000"/>
            </a:ln>
          </p:spPr>
          <p:txBody>
            <a:bodyPr wrap="square">
              <a:spAutoFit/>
            </a:bodyPr>
            <a:lstStyle/>
            <a:p>
              <a:pPr algn="ctr" eaLnBrk="1" hangingPunct="1"/>
              <a:r>
                <a:rPr lang="zh-CN" altLang="en-US" sz="2400" b="1" dirty="0">
                  <a:solidFill>
                    <a:srgbClr val="3C7832"/>
                  </a:solidFill>
                  <a:latin typeface="微软雅黑" panose="020B0503020204020204" pitchFamily="34" charset="-122"/>
                </a:rPr>
                <a:t>项目总结</a:t>
              </a:r>
              <a:endParaRPr lang="zh-CN" altLang="en-US" sz="2400" b="1" dirty="0">
                <a:solidFill>
                  <a:srgbClr val="3C7832"/>
                </a:solidFill>
                <a:latin typeface="微软雅黑" panose="020B0503020204020204" pitchFamily="34" charset="-122"/>
              </a:endParaRPr>
            </a:p>
          </p:txBody>
        </p:sp>
        <p:sp>
          <p:nvSpPr>
            <p:cNvPr id="14350" name="文本框 35"/>
            <p:cNvSpPr txBox="1">
              <a:spLocks noChangeArrowheads="1"/>
            </p:cNvSpPr>
            <p:nvPr/>
          </p:nvSpPr>
          <p:spPr bwMode="auto">
            <a:xfrm>
              <a:off x="6311083" y="1220955"/>
              <a:ext cx="431529" cy="532934"/>
            </a:xfrm>
            <a:prstGeom prst="rect">
              <a:avLst/>
            </a:prstGeom>
            <a:noFill/>
            <a:ln w="9525">
              <a:noFill/>
              <a:miter lim="800000"/>
            </a:ln>
          </p:spPr>
          <p:txBody>
            <a:bodyPr wrap="none">
              <a:spAutoFit/>
            </a:bodyPr>
            <a:lstStyle/>
            <a:p>
              <a:pPr eaLnBrk="1" hangingPunct="1"/>
              <a:r>
                <a:rPr lang="en-US" altLang="zh-CN" sz="2400" b="1">
                  <a:solidFill>
                    <a:srgbClr val="FFFFFF"/>
                  </a:solidFill>
                  <a:latin typeface="微软雅黑" panose="020B0503020204020204" pitchFamily="34" charset="-122"/>
                </a:rPr>
                <a:t>5</a:t>
              </a:r>
              <a:endParaRPr lang="zh-CN" altLang="en-US" sz="2400" b="1">
                <a:solidFill>
                  <a:srgbClr val="FFFFFF"/>
                </a:solidFill>
                <a:latin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80"/>
                                        <p:tgtEl>
                                          <p:spTgt spid="3"/>
                                        </p:tgtEl>
                                      </p:cBhvr>
                                    </p:animEffect>
                                    <p:anim calcmode="lin" valueType="num">
                                      <p:cBhvr>
                                        <p:cTn id="18" dur="580" fill="hold"/>
                                        <p:tgtEl>
                                          <p:spTgt spid="3"/>
                                        </p:tgtEl>
                                        <p:attrNameLst>
                                          <p:attrName>ppt_x</p:attrName>
                                        </p:attrNameLst>
                                      </p:cBhvr>
                                      <p:tavLst>
                                        <p:tav tm="0">
                                          <p:val>
                                            <p:strVal val="#ppt_x"/>
                                          </p:val>
                                        </p:tav>
                                        <p:tav tm="100000">
                                          <p:val>
                                            <p:strVal val="#ppt_x"/>
                                          </p:val>
                                        </p:tav>
                                      </p:tavLst>
                                    </p:anim>
                                    <p:anim calcmode="lin" valueType="num">
                                      <p:cBhvr>
                                        <p:cTn id="19" dur="58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80"/>
                                        <p:tgtEl>
                                          <p:spTgt spid="4"/>
                                        </p:tgtEl>
                                      </p:cBhvr>
                                    </p:animEffect>
                                    <p:anim calcmode="lin" valueType="num">
                                      <p:cBhvr>
                                        <p:cTn id="24" dur="580" fill="hold"/>
                                        <p:tgtEl>
                                          <p:spTgt spid="4"/>
                                        </p:tgtEl>
                                        <p:attrNameLst>
                                          <p:attrName>ppt_x</p:attrName>
                                        </p:attrNameLst>
                                      </p:cBhvr>
                                      <p:tavLst>
                                        <p:tav tm="0">
                                          <p:val>
                                            <p:strVal val="#ppt_x"/>
                                          </p:val>
                                        </p:tav>
                                        <p:tav tm="100000">
                                          <p:val>
                                            <p:strVal val="#ppt_x"/>
                                          </p:val>
                                        </p:tav>
                                      </p:tavLst>
                                    </p:anim>
                                    <p:anim calcmode="lin" valueType="num">
                                      <p:cBhvr>
                                        <p:cTn id="25" dur="580" fill="hold"/>
                                        <p:tgtEl>
                                          <p:spTgt spid="4"/>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80"/>
                                        <p:tgtEl>
                                          <p:spTgt spid="6"/>
                                        </p:tgtEl>
                                      </p:cBhvr>
                                    </p:animEffect>
                                    <p:anim calcmode="lin" valueType="num">
                                      <p:cBhvr>
                                        <p:cTn id="30" dur="580" fill="hold"/>
                                        <p:tgtEl>
                                          <p:spTgt spid="6"/>
                                        </p:tgtEl>
                                        <p:attrNameLst>
                                          <p:attrName>ppt_x</p:attrName>
                                        </p:attrNameLst>
                                      </p:cBhvr>
                                      <p:tavLst>
                                        <p:tav tm="0">
                                          <p:val>
                                            <p:strVal val="#ppt_x"/>
                                          </p:val>
                                        </p:tav>
                                        <p:tav tm="100000">
                                          <p:val>
                                            <p:strVal val="#ppt_x"/>
                                          </p:val>
                                        </p:tav>
                                      </p:tavLst>
                                    </p:anim>
                                    <p:anim calcmode="lin" valueType="num">
                                      <p:cBhvr>
                                        <p:cTn id="31" dur="580" fill="hold"/>
                                        <p:tgtEl>
                                          <p:spTgt spid="6"/>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42"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80"/>
                                        <p:tgtEl>
                                          <p:spTgt spid="7"/>
                                        </p:tgtEl>
                                      </p:cBhvr>
                                    </p:animEffect>
                                    <p:anim calcmode="lin" valueType="num">
                                      <p:cBhvr>
                                        <p:cTn id="36" dur="580" fill="hold"/>
                                        <p:tgtEl>
                                          <p:spTgt spid="7"/>
                                        </p:tgtEl>
                                        <p:attrNameLst>
                                          <p:attrName>ppt_x</p:attrName>
                                        </p:attrNameLst>
                                      </p:cBhvr>
                                      <p:tavLst>
                                        <p:tav tm="0">
                                          <p:val>
                                            <p:strVal val="#ppt_x"/>
                                          </p:val>
                                        </p:tav>
                                        <p:tav tm="100000">
                                          <p:val>
                                            <p:strVal val="#ppt_x"/>
                                          </p:val>
                                        </p:tav>
                                      </p:tavLst>
                                    </p:anim>
                                    <p:anim calcmode="lin" valueType="num">
                                      <p:cBhvr>
                                        <p:cTn id="37" dur="580" fill="hold"/>
                                        <p:tgtEl>
                                          <p:spTgt spid="7"/>
                                        </p:tgtEl>
                                        <p:attrNameLst>
                                          <p:attrName>ppt_y</p:attrName>
                                        </p:attrNameLst>
                                      </p:cBhvr>
                                      <p:tavLst>
                                        <p:tav tm="0">
                                          <p:val>
                                            <p:strVal val="#ppt_y+.1"/>
                                          </p:val>
                                        </p:tav>
                                        <p:tav tm="100000">
                                          <p:val>
                                            <p:strVal val="#ppt_y"/>
                                          </p:val>
                                        </p:tav>
                                      </p:tavLst>
                                    </p:anim>
                                  </p:childTnLst>
                                </p:cTn>
                              </p:par>
                            </p:childTnLst>
                          </p:cTn>
                        </p:par>
                        <p:par>
                          <p:cTn id="38" fill="hold">
                            <p:stCondLst>
                              <p:cond delay="5000"/>
                            </p:stCondLst>
                            <p:childTnLst>
                              <p:par>
                                <p:cTn id="39" presetID="42" presetClass="entr" presetSubtype="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80"/>
                                        <p:tgtEl>
                                          <p:spTgt spid="8"/>
                                        </p:tgtEl>
                                      </p:cBhvr>
                                    </p:animEffect>
                                    <p:anim calcmode="lin" valueType="num">
                                      <p:cBhvr>
                                        <p:cTn id="42" dur="580" fill="hold"/>
                                        <p:tgtEl>
                                          <p:spTgt spid="8"/>
                                        </p:tgtEl>
                                        <p:attrNameLst>
                                          <p:attrName>ppt_x</p:attrName>
                                        </p:attrNameLst>
                                      </p:cBhvr>
                                      <p:tavLst>
                                        <p:tav tm="0">
                                          <p:val>
                                            <p:strVal val="#ppt_x"/>
                                          </p:val>
                                        </p:tav>
                                        <p:tav tm="100000">
                                          <p:val>
                                            <p:strVal val="#ppt_x"/>
                                          </p:val>
                                        </p:tav>
                                      </p:tavLst>
                                    </p:anim>
                                    <p:anim calcmode="lin" valueType="num">
                                      <p:cBhvr>
                                        <p:cTn id="43" dur="58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90" name="组合 34"/>
          <p:cNvGrpSpPr/>
          <p:nvPr/>
        </p:nvGrpSpPr>
        <p:grpSpPr bwMode="auto">
          <a:xfrm>
            <a:off x="284163" y="55563"/>
            <a:ext cx="2952750" cy="857250"/>
            <a:chOff x="312964" y="12700"/>
            <a:chExt cx="2952751" cy="856370"/>
          </a:xfrm>
        </p:grpSpPr>
        <p:sp>
          <p:nvSpPr>
            <p:cNvPr id="36" name="圆角矩形 35"/>
            <p:cNvSpPr/>
            <p:nvPr/>
          </p:nvSpPr>
          <p:spPr>
            <a:xfrm>
              <a:off x="368526" y="282298"/>
              <a:ext cx="2897189" cy="380609"/>
            </a:xfrm>
            <a:prstGeom prst="roundRect">
              <a:avLst>
                <a:gd name="adj" fmla="val 50000"/>
              </a:avLst>
            </a:prstGeom>
            <a:solidFill>
              <a:srgbClr val="FFFFFF"/>
            </a:solidFill>
            <a:ln w="28575">
              <a:solidFill>
                <a:srgbClr val="4F9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rgbClr val="3F7B33"/>
                </a:solidFill>
              </a:endParaRPr>
            </a:p>
          </p:txBody>
        </p:sp>
        <p:pic>
          <p:nvPicPr>
            <p:cNvPr id="16393" name="图片 36"/>
            <p:cNvPicPr>
              <a:picLocks noChangeAspect="1"/>
            </p:cNvPicPr>
            <p:nvPr/>
          </p:nvPicPr>
          <p:blipFill>
            <a:blip r:embed="rId1" cstate="email"/>
            <a:srcRect/>
            <a:stretch>
              <a:fillRect/>
            </a:stretch>
          </p:blipFill>
          <p:spPr bwMode="auto">
            <a:xfrm rot="2055465">
              <a:off x="312964" y="12700"/>
              <a:ext cx="498555" cy="856370"/>
            </a:xfrm>
            <a:prstGeom prst="rect">
              <a:avLst/>
            </a:prstGeom>
            <a:noFill/>
            <a:ln w="9525">
              <a:noFill/>
              <a:miter lim="800000"/>
              <a:headEnd/>
              <a:tailEnd/>
            </a:ln>
          </p:spPr>
        </p:pic>
        <p:sp>
          <p:nvSpPr>
            <p:cNvPr id="16394" name="文本框 37"/>
            <p:cNvSpPr txBox="1">
              <a:spLocks noChangeArrowheads="1"/>
            </p:cNvSpPr>
            <p:nvPr/>
          </p:nvSpPr>
          <p:spPr bwMode="auto">
            <a:xfrm>
              <a:off x="846341" y="282152"/>
              <a:ext cx="2260940" cy="367922"/>
            </a:xfrm>
            <a:prstGeom prst="rect">
              <a:avLst/>
            </a:prstGeom>
            <a:noFill/>
            <a:ln w="9525">
              <a:noFill/>
              <a:miter lim="800000"/>
            </a:ln>
          </p:spPr>
          <p:txBody>
            <a:bodyPr wrap="square">
              <a:spAutoFit/>
            </a:bodyPr>
            <a:lstStyle/>
            <a:p>
              <a:pPr algn="ctr" eaLnBrk="1" hangingPunct="1"/>
              <a:r>
                <a:rPr lang="zh-CN" altLang="en-US" b="1" dirty="0">
                  <a:solidFill>
                    <a:srgbClr val="3C7832"/>
                  </a:solidFill>
                  <a:latin typeface="微软雅黑" panose="020B0503020204020204" pitchFamily="34" charset="-122"/>
                </a:rPr>
                <a:t>代码运行</a:t>
              </a:r>
              <a:endParaRPr lang="zh-CN" altLang="en-US" b="1" dirty="0">
                <a:solidFill>
                  <a:srgbClr val="3C7832"/>
                </a:solidFill>
                <a:latin typeface="微软雅黑" panose="020B0503020204020204" pitchFamily="34" charset="-122"/>
              </a:endParaRPr>
            </a:p>
          </p:txBody>
        </p:sp>
        <p:sp>
          <p:nvSpPr>
            <p:cNvPr id="16395" name="文本框 38"/>
            <p:cNvSpPr txBox="1">
              <a:spLocks noChangeArrowheads="1"/>
            </p:cNvSpPr>
            <p:nvPr/>
          </p:nvSpPr>
          <p:spPr bwMode="auto">
            <a:xfrm>
              <a:off x="354643" y="266858"/>
              <a:ext cx="415498" cy="368953"/>
            </a:xfrm>
            <a:prstGeom prst="rect">
              <a:avLst/>
            </a:prstGeom>
            <a:noFill/>
            <a:ln w="9525">
              <a:noFill/>
              <a:miter lim="800000"/>
            </a:ln>
          </p:spPr>
          <p:txBody>
            <a:bodyPr wrap="none">
              <a:spAutoFit/>
            </a:bodyPr>
            <a:lstStyle/>
            <a:p>
              <a:pPr eaLnBrk="1" hangingPunct="1"/>
              <a:r>
                <a:rPr lang="zh-CN" altLang="en-US" b="1" dirty="0">
                  <a:solidFill>
                    <a:schemeClr val="bg1"/>
                  </a:solidFill>
                  <a:latin typeface="微软雅黑" panose="020B0503020204020204" pitchFamily="34" charset="-122"/>
                </a:rPr>
                <a:t>三</a:t>
              </a:r>
              <a:endParaRPr lang="zh-CN" altLang="en-US" b="1" dirty="0">
                <a:solidFill>
                  <a:schemeClr val="bg1"/>
                </a:solidFill>
                <a:latin typeface="微软雅黑" panose="020B0503020204020204" pitchFamily="34" charset="-122"/>
              </a:endParaRPr>
            </a:p>
          </p:txBody>
        </p:sp>
      </p:grpSp>
      <p:grpSp>
        <p:nvGrpSpPr>
          <p:cNvPr id="19460" name="组合 2"/>
          <p:cNvGrpSpPr/>
          <p:nvPr/>
        </p:nvGrpSpPr>
        <p:grpSpPr bwMode="auto">
          <a:xfrm>
            <a:off x="377508" y="1131253"/>
            <a:ext cx="439737" cy="521970"/>
            <a:chOff x="1231023" y="2673704"/>
            <a:chExt cx="440538" cy="522901"/>
          </a:xfrm>
        </p:grpSpPr>
        <p:sp>
          <p:nvSpPr>
            <p:cNvPr id="12" name="Rectangle 18@|1FFC:192|FBC:16777215|LFC:16777215|LBC:16777215"/>
            <p:cNvSpPr/>
            <p:nvPr/>
          </p:nvSpPr>
          <p:spPr>
            <a:xfrm>
              <a:off x="1231023" y="2699149"/>
              <a:ext cx="440538" cy="440522"/>
            </a:xfrm>
            <a:prstGeom prst="rect">
              <a:avLst/>
            </a:prstGeom>
            <a:solidFill>
              <a:srgbClr val="5AAB31"/>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2800" kern="0">
                <a:solidFill>
                  <a:prstClr val="white"/>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2" name="Isosceles Triangle 19@|1FFC:40688|FBC:16777215|LFC:16777215|LBC:16777215"/>
            <p:cNvSpPr/>
            <p:nvPr/>
          </p:nvSpPr>
          <p:spPr>
            <a:xfrm>
              <a:off x="1232613" y="2700739"/>
              <a:ext cx="438948" cy="440523"/>
            </a:xfrm>
            <a:prstGeom prst="triangle">
              <a:avLst>
                <a:gd name="adj" fmla="val 0"/>
              </a:avLst>
            </a:prstGeom>
            <a:solidFill>
              <a:srgbClr val="315B2F"/>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2800" kern="0">
                <a:solidFill>
                  <a:prstClr val="white"/>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3" name="TextBox 17@|17FFC:16777215|FBC:16777215|LFC:16777215|LBC:16777215"/>
            <p:cNvSpPr txBox="1"/>
            <p:nvPr/>
          </p:nvSpPr>
          <p:spPr>
            <a:xfrm>
              <a:off x="1248517" y="2673704"/>
              <a:ext cx="402687" cy="522901"/>
            </a:xfrm>
            <a:prstGeom prst="rect">
              <a:avLst/>
            </a:prstGeom>
            <a:noFill/>
            <a:ln>
              <a:noFill/>
            </a:ln>
          </p:spPr>
          <p:txBody>
            <a:bodyPr wrap="none">
              <a:spAutoFit/>
            </a:bodyPr>
            <a:lstStyle/>
            <a:p>
              <a:pPr eaLnBrk="1" fontAlgn="auto" hangingPunct="1">
                <a:spcBef>
                  <a:spcPts val="0"/>
                </a:spcBef>
                <a:spcAft>
                  <a:spcPts val="0"/>
                </a:spcAft>
                <a:defRPr/>
              </a:pPr>
              <a:r>
                <a:rPr lang="en-US" altLang="zh-CN" sz="2800" b="1" kern="0" dirty="0">
                  <a:solidFill>
                    <a:prstClr val="white"/>
                  </a:solidFill>
                  <a:latin typeface="微软雅黑" panose="020B0503020204020204" pitchFamily="34" charset="-122"/>
                  <a:ea typeface="+mn-ea"/>
                  <a:sym typeface="微软雅黑" panose="020B0503020204020204" pitchFamily="34" charset="-122"/>
                </a:rPr>
                <a:t>2</a:t>
              </a:r>
              <a:endParaRPr lang="en-US" altLang="zh-CN" sz="2800" b="1" kern="0" dirty="0">
                <a:solidFill>
                  <a:prstClr val="white"/>
                </a:solidFill>
                <a:latin typeface="微软雅黑" panose="020B0503020204020204" pitchFamily="34" charset="-122"/>
                <a:ea typeface="+mn-ea"/>
                <a:sym typeface="微软雅黑" panose="020B0503020204020204" pitchFamily="34" charset="-122"/>
              </a:endParaRPr>
            </a:p>
          </p:txBody>
        </p:sp>
      </p:grpSp>
      <p:grpSp>
        <p:nvGrpSpPr>
          <p:cNvPr id="35" name="组合 1"/>
          <p:cNvGrpSpPr/>
          <p:nvPr/>
        </p:nvGrpSpPr>
        <p:grpSpPr bwMode="auto">
          <a:xfrm>
            <a:off x="550132" y="1367488"/>
            <a:ext cx="5182870" cy="578485"/>
            <a:chOff x="1290939" y="2165415"/>
            <a:chExt cx="3849810" cy="578387"/>
          </a:xfrm>
        </p:grpSpPr>
        <p:sp>
          <p:nvSpPr>
            <p:cNvPr id="37899" name="文本框 49"/>
            <p:cNvSpPr txBox="1">
              <a:spLocks noChangeArrowheads="1"/>
            </p:cNvSpPr>
            <p:nvPr/>
          </p:nvSpPr>
          <p:spPr bwMode="auto">
            <a:xfrm>
              <a:off x="1524418" y="2345090"/>
              <a:ext cx="3616331" cy="398712"/>
            </a:xfrm>
            <a:prstGeom prst="rect">
              <a:avLst/>
            </a:prstGeom>
            <a:noFill/>
            <a:ln w="9525">
              <a:noFill/>
              <a:miter lim="800000"/>
            </a:ln>
          </p:spPr>
          <p:txBody>
            <a:bodyPr wrap="square">
              <a:spAutoFit/>
            </a:bodyPr>
            <a:lstStyle/>
            <a:p>
              <a:pPr eaLnBrk="1" hangingPunct="1"/>
              <a:r>
                <a:rPr lang="en-US" altLang="zh-CN" sz="2000" b="1" dirty="0">
                  <a:solidFill>
                    <a:srgbClr val="456B43"/>
                  </a:solidFill>
                  <a:latin typeface="微软雅黑" panose="020B0503020204020204" pitchFamily="34" charset="-122"/>
                  <a:sym typeface="微软雅黑" panose="020B0503020204020204" pitchFamily="34" charset="-122"/>
                </a:rPr>
                <a:t>python textcnn/eval.py</a:t>
              </a:r>
              <a:r>
                <a:rPr lang="zh-CN" altLang="en-US" sz="2000" b="1" dirty="0">
                  <a:solidFill>
                    <a:srgbClr val="456B43"/>
                  </a:solidFill>
                  <a:latin typeface="微软雅黑" panose="020B0503020204020204" pitchFamily="34" charset="-122"/>
                  <a:sym typeface="微软雅黑" panose="020B0503020204020204" pitchFamily="34" charset="-122"/>
                </a:rPr>
                <a:t>（模型评估）</a:t>
              </a:r>
              <a:r>
                <a:rPr lang="en-US" altLang="zh-CN" sz="2000" b="1" dirty="0">
                  <a:solidFill>
                    <a:srgbClr val="456B43"/>
                  </a:solidFill>
                  <a:latin typeface="微软雅黑" panose="020B0503020204020204" pitchFamily="34" charset="-122"/>
                  <a:sym typeface="微软雅黑" panose="020B0503020204020204" pitchFamily="34" charset="-122"/>
                </a:rPr>
                <a:t> </a:t>
              </a:r>
              <a:endParaRPr lang="en-US" altLang="zh-CN" sz="2000" b="1" dirty="0">
                <a:solidFill>
                  <a:srgbClr val="456B43"/>
                </a:solidFill>
                <a:latin typeface="微软雅黑" panose="020B0503020204020204" pitchFamily="34" charset="-122"/>
                <a:sym typeface="微软雅黑" panose="020B0503020204020204" pitchFamily="34" charset="-122"/>
              </a:endParaRPr>
            </a:p>
          </p:txBody>
        </p:sp>
        <p:cxnSp>
          <p:nvCxnSpPr>
            <p:cNvPr id="51" name="直接连接符 50"/>
            <p:cNvCxnSpPr/>
            <p:nvPr/>
          </p:nvCxnSpPr>
          <p:spPr>
            <a:xfrm flipV="1">
              <a:off x="1290939" y="2165415"/>
              <a:ext cx="466694" cy="466646"/>
            </a:xfrm>
            <a:prstGeom prst="line">
              <a:avLst/>
            </a:prstGeom>
            <a:ln>
              <a:solidFill>
                <a:srgbClr val="001333"/>
              </a:solidFill>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2"/>
          <a:stretch>
            <a:fillRect/>
          </a:stretch>
        </p:blipFill>
        <p:spPr>
          <a:xfrm>
            <a:off x="1861820" y="2361565"/>
            <a:ext cx="8255635" cy="30873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90" name="组合 34"/>
          <p:cNvGrpSpPr/>
          <p:nvPr/>
        </p:nvGrpSpPr>
        <p:grpSpPr bwMode="auto">
          <a:xfrm>
            <a:off x="284163" y="55563"/>
            <a:ext cx="2952750" cy="857250"/>
            <a:chOff x="312964" y="12700"/>
            <a:chExt cx="2952751" cy="856370"/>
          </a:xfrm>
        </p:grpSpPr>
        <p:sp>
          <p:nvSpPr>
            <p:cNvPr id="36" name="圆角矩形 35"/>
            <p:cNvSpPr/>
            <p:nvPr/>
          </p:nvSpPr>
          <p:spPr>
            <a:xfrm>
              <a:off x="368526" y="282298"/>
              <a:ext cx="2897189" cy="380609"/>
            </a:xfrm>
            <a:prstGeom prst="roundRect">
              <a:avLst>
                <a:gd name="adj" fmla="val 50000"/>
              </a:avLst>
            </a:prstGeom>
            <a:solidFill>
              <a:srgbClr val="FFFFFF"/>
            </a:solidFill>
            <a:ln w="28575">
              <a:solidFill>
                <a:srgbClr val="4F9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rgbClr val="3F7B33"/>
                </a:solidFill>
              </a:endParaRPr>
            </a:p>
          </p:txBody>
        </p:sp>
        <p:pic>
          <p:nvPicPr>
            <p:cNvPr id="16393" name="图片 36"/>
            <p:cNvPicPr>
              <a:picLocks noChangeAspect="1"/>
            </p:cNvPicPr>
            <p:nvPr/>
          </p:nvPicPr>
          <p:blipFill>
            <a:blip r:embed="rId1" cstate="email"/>
            <a:srcRect/>
            <a:stretch>
              <a:fillRect/>
            </a:stretch>
          </p:blipFill>
          <p:spPr bwMode="auto">
            <a:xfrm rot="2055465">
              <a:off x="312964" y="12700"/>
              <a:ext cx="498555" cy="856370"/>
            </a:xfrm>
            <a:prstGeom prst="rect">
              <a:avLst/>
            </a:prstGeom>
            <a:noFill/>
            <a:ln w="9525">
              <a:noFill/>
              <a:miter lim="800000"/>
              <a:headEnd/>
              <a:tailEnd/>
            </a:ln>
          </p:spPr>
        </p:pic>
        <p:sp>
          <p:nvSpPr>
            <p:cNvPr id="16394" name="文本框 37"/>
            <p:cNvSpPr txBox="1">
              <a:spLocks noChangeArrowheads="1"/>
            </p:cNvSpPr>
            <p:nvPr/>
          </p:nvSpPr>
          <p:spPr bwMode="auto">
            <a:xfrm>
              <a:off x="846341" y="282152"/>
              <a:ext cx="2260940" cy="367922"/>
            </a:xfrm>
            <a:prstGeom prst="rect">
              <a:avLst/>
            </a:prstGeom>
            <a:noFill/>
            <a:ln w="9525">
              <a:noFill/>
              <a:miter lim="800000"/>
            </a:ln>
          </p:spPr>
          <p:txBody>
            <a:bodyPr wrap="square">
              <a:spAutoFit/>
            </a:bodyPr>
            <a:lstStyle/>
            <a:p>
              <a:pPr algn="ctr" eaLnBrk="1" hangingPunct="1"/>
              <a:r>
                <a:rPr lang="zh-CN" altLang="en-US" b="1" dirty="0">
                  <a:solidFill>
                    <a:srgbClr val="3C7832"/>
                  </a:solidFill>
                  <a:latin typeface="微软雅黑" panose="020B0503020204020204" pitchFamily="34" charset="-122"/>
                </a:rPr>
                <a:t>代码运行</a:t>
              </a:r>
              <a:endParaRPr lang="zh-CN" altLang="en-US" b="1" dirty="0">
                <a:solidFill>
                  <a:srgbClr val="3C7832"/>
                </a:solidFill>
                <a:latin typeface="微软雅黑" panose="020B0503020204020204" pitchFamily="34" charset="-122"/>
              </a:endParaRPr>
            </a:p>
          </p:txBody>
        </p:sp>
        <p:sp>
          <p:nvSpPr>
            <p:cNvPr id="16395" name="文本框 38"/>
            <p:cNvSpPr txBox="1">
              <a:spLocks noChangeArrowheads="1"/>
            </p:cNvSpPr>
            <p:nvPr/>
          </p:nvSpPr>
          <p:spPr bwMode="auto">
            <a:xfrm>
              <a:off x="354643" y="266858"/>
              <a:ext cx="415498" cy="368953"/>
            </a:xfrm>
            <a:prstGeom prst="rect">
              <a:avLst/>
            </a:prstGeom>
            <a:noFill/>
            <a:ln w="9525">
              <a:noFill/>
              <a:miter lim="800000"/>
            </a:ln>
          </p:spPr>
          <p:txBody>
            <a:bodyPr wrap="none">
              <a:spAutoFit/>
            </a:bodyPr>
            <a:lstStyle/>
            <a:p>
              <a:pPr eaLnBrk="1" hangingPunct="1"/>
              <a:r>
                <a:rPr lang="zh-CN" altLang="en-US" b="1" dirty="0">
                  <a:solidFill>
                    <a:schemeClr val="bg1"/>
                  </a:solidFill>
                  <a:latin typeface="微软雅黑" panose="020B0503020204020204" pitchFamily="34" charset="-122"/>
                </a:rPr>
                <a:t>三</a:t>
              </a:r>
              <a:endParaRPr lang="zh-CN" altLang="en-US" b="1" dirty="0">
                <a:solidFill>
                  <a:schemeClr val="bg1"/>
                </a:solidFill>
                <a:latin typeface="微软雅黑" panose="020B0503020204020204" pitchFamily="34" charset="-122"/>
              </a:endParaRPr>
            </a:p>
          </p:txBody>
        </p:sp>
      </p:grpSp>
      <p:grpSp>
        <p:nvGrpSpPr>
          <p:cNvPr id="19460" name="组合 2"/>
          <p:cNvGrpSpPr/>
          <p:nvPr/>
        </p:nvGrpSpPr>
        <p:grpSpPr bwMode="auto">
          <a:xfrm>
            <a:off x="377508" y="1131253"/>
            <a:ext cx="439737" cy="521970"/>
            <a:chOff x="1231023" y="2673704"/>
            <a:chExt cx="440538" cy="522901"/>
          </a:xfrm>
        </p:grpSpPr>
        <p:sp>
          <p:nvSpPr>
            <p:cNvPr id="12" name="Rectangle 18@|1FFC:192|FBC:16777215|LFC:16777215|LBC:16777215"/>
            <p:cNvSpPr/>
            <p:nvPr/>
          </p:nvSpPr>
          <p:spPr>
            <a:xfrm>
              <a:off x="1231023" y="2699149"/>
              <a:ext cx="440538" cy="440522"/>
            </a:xfrm>
            <a:prstGeom prst="rect">
              <a:avLst/>
            </a:prstGeom>
            <a:solidFill>
              <a:srgbClr val="5AAB31"/>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2800" kern="0">
                <a:solidFill>
                  <a:prstClr val="white"/>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2" name="Isosceles Triangle 19@|1FFC:40688|FBC:16777215|LFC:16777215|LBC:16777215"/>
            <p:cNvSpPr/>
            <p:nvPr/>
          </p:nvSpPr>
          <p:spPr>
            <a:xfrm>
              <a:off x="1232613" y="2700739"/>
              <a:ext cx="438948" cy="440523"/>
            </a:xfrm>
            <a:prstGeom prst="triangle">
              <a:avLst>
                <a:gd name="adj" fmla="val 0"/>
              </a:avLst>
            </a:prstGeom>
            <a:solidFill>
              <a:srgbClr val="315B2F"/>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2800" kern="0">
                <a:solidFill>
                  <a:prstClr val="white"/>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3" name="TextBox 17@|17FFC:16777215|FBC:16777215|LFC:16777215|LBC:16777215"/>
            <p:cNvSpPr txBox="1"/>
            <p:nvPr/>
          </p:nvSpPr>
          <p:spPr>
            <a:xfrm>
              <a:off x="1248517" y="2673704"/>
              <a:ext cx="402687" cy="522901"/>
            </a:xfrm>
            <a:prstGeom prst="rect">
              <a:avLst/>
            </a:prstGeom>
            <a:noFill/>
            <a:ln>
              <a:noFill/>
            </a:ln>
          </p:spPr>
          <p:txBody>
            <a:bodyPr wrap="none">
              <a:spAutoFit/>
            </a:bodyPr>
            <a:lstStyle/>
            <a:p>
              <a:pPr eaLnBrk="1" fontAlgn="auto" hangingPunct="1">
                <a:spcBef>
                  <a:spcPts val="0"/>
                </a:spcBef>
                <a:spcAft>
                  <a:spcPts val="0"/>
                </a:spcAft>
                <a:defRPr/>
              </a:pPr>
              <a:r>
                <a:rPr lang="en-US" altLang="zh-CN" sz="2800" b="1" kern="0" dirty="0">
                  <a:solidFill>
                    <a:prstClr val="white"/>
                  </a:solidFill>
                  <a:latin typeface="微软雅黑" panose="020B0503020204020204" pitchFamily="34" charset="-122"/>
                  <a:ea typeface="+mn-ea"/>
                  <a:sym typeface="微软雅黑" panose="020B0503020204020204" pitchFamily="34" charset="-122"/>
                </a:rPr>
                <a:t>3</a:t>
              </a:r>
              <a:endParaRPr lang="en-US" altLang="zh-CN" sz="2800" b="1" kern="0" dirty="0">
                <a:solidFill>
                  <a:prstClr val="white"/>
                </a:solidFill>
                <a:latin typeface="微软雅黑" panose="020B0503020204020204" pitchFamily="34" charset="-122"/>
                <a:ea typeface="+mn-ea"/>
                <a:sym typeface="微软雅黑" panose="020B0503020204020204" pitchFamily="34" charset="-122"/>
              </a:endParaRPr>
            </a:p>
          </p:txBody>
        </p:sp>
      </p:grpSp>
      <p:grpSp>
        <p:nvGrpSpPr>
          <p:cNvPr id="35" name="组合 1"/>
          <p:cNvGrpSpPr/>
          <p:nvPr/>
        </p:nvGrpSpPr>
        <p:grpSpPr bwMode="auto">
          <a:xfrm>
            <a:off x="549910" y="1367790"/>
            <a:ext cx="7256145" cy="578486"/>
            <a:chOff x="1290939" y="2165415"/>
            <a:chExt cx="3849810" cy="578388"/>
          </a:xfrm>
        </p:grpSpPr>
        <p:sp>
          <p:nvSpPr>
            <p:cNvPr id="37899" name="文本框 49"/>
            <p:cNvSpPr txBox="1">
              <a:spLocks noChangeArrowheads="1"/>
            </p:cNvSpPr>
            <p:nvPr/>
          </p:nvSpPr>
          <p:spPr bwMode="auto">
            <a:xfrm>
              <a:off x="1524418" y="2345090"/>
              <a:ext cx="3616331" cy="398713"/>
            </a:xfrm>
            <a:prstGeom prst="rect">
              <a:avLst/>
            </a:prstGeom>
            <a:noFill/>
            <a:ln w="9525">
              <a:noFill/>
              <a:miter lim="800000"/>
            </a:ln>
          </p:spPr>
          <p:txBody>
            <a:bodyPr wrap="square">
              <a:spAutoFit/>
            </a:bodyPr>
            <a:lstStyle/>
            <a:p>
              <a:pPr eaLnBrk="1" hangingPunct="1"/>
              <a:r>
                <a:rPr lang="en-US" altLang="zh-CN" sz="2000" b="1" dirty="0">
                  <a:solidFill>
                    <a:srgbClr val="456B43"/>
                  </a:solidFill>
                  <a:latin typeface="微软雅黑" panose="020B0503020204020204" pitchFamily="34" charset="-122"/>
                  <a:sym typeface="微软雅黑" panose="020B0503020204020204" pitchFamily="34" charset="-122"/>
                </a:rPr>
                <a:t>python textcnn/predict.py '</a:t>
              </a:r>
              <a:r>
                <a:rPr lang="zh-CN" altLang="en-US" sz="2000" b="1" dirty="0">
                  <a:solidFill>
                    <a:srgbClr val="456B43"/>
                  </a:solidFill>
                  <a:latin typeface="微软雅黑" panose="020B0503020204020204" pitchFamily="34" charset="-122"/>
                  <a:sym typeface="微软雅黑" panose="020B0503020204020204" pitchFamily="34" charset="-122"/>
                </a:rPr>
                <a:t>电池</a:t>
              </a:r>
              <a:r>
                <a:rPr lang="en-US" altLang="zh-CN" sz="2000" b="1" dirty="0">
                  <a:solidFill>
                    <a:srgbClr val="456B43"/>
                  </a:solidFill>
                  <a:latin typeface="微软雅黑" panose="020B0503020204020204" pitchFamily="34" charset="-122"/>
                  <a:sym typeface="微软雅黑" panose="020B0503020204020204" pitchFamily="34" charset="-122"/>
                </a:rPr>
                <a:t>'</a:t>
              </a:r>
              <a:r>
                <a:rPr lang="zh-CN" altLang="en-US" sz="2000" b="1" dirty="0">
                  <a:solidFill>
                    <a:srgbClr val="456B43"/>
                  </a:solidFill>
                  <a:latin typeface="微软雅黑" panose="020B0503020204020204" pitchFamily="34" charset="-122"/>
                  <a:sym typeface="微软雅黑" panose="020B0503020204020204" pitchFamily="34" charset="-122"/>
                </a:rPr>
                <a:t>（文本形式垃圾分类）</a:t>
              </a:r>
              <a:r>
                <a:rPr lang="en-US" altLang="zh-CN" sz="2000" b="1" dirty="0">
                  <a:solidFill>
                    <a:srgbClr val="456B43"/>
                  </a:solidFill>
                  <a:latin typeface="微软雅黑" panose="020B0503020204020204" pitchFamily="34" charset="-122"/>
                  <a:sym typeface="微软雅黑" panose="020B0503020204020204" pitchFamily="34" charset="-122"/>
                </a:rPr>
                <a:t> </a:t>
              </a:r>
              <a:endParaRPr lang="en-US" altLang="zh-CN" sz="2000" b="1" dirty="0">
                <a:solidFill>
                  <a:srgbClr val="456B43"/>
                </a:solidFill>
                <a:latin typeface="微软雅黑" panose="020B0503020204020204" pitchFamily="34" charset="-122"/>
                <a:sym typeface="微软雅黑" panose="020B0503020204020204" pitchFamily="34" charset="-122"/>
              </a:endParaRPr>
            </a:p>
          </p:txBody>
        </p:sp>
        <p:cxnSp>
          <p:nvCxnSpPr>
            <p:cNvPr id="51" name="直接连接符 50"/>
            <p:cNvCxnSpPr/>
            <p:nvPr/>
          </p:nvCxnSpPr>
          <p:spPr>
            <a:xfrm flipV="1">
              <a:off x="1290939" y="2165415"/>
              <a:ext cx="466694" cy="466646"/>
            </a:xfrm>
            <a:prstGeom prst="line">
              <a:avLst/>
            </a:prstGeom>
            <a:ln>
              <a:solidFill>
                <a:srgbClr val="001333"/>
              </a:solidFill>
            </a:ln>
          </p:spPr>
          <p:style>
            <a:lnRef idx="1">
              <a:schemeClr val="accent1"/>
            </a:lnRef>
            <a:fillRef idx="0">
              <a:schemeClr val="accent1"/>
            </a:fillRef>
            <a:effectRef idx="0">
              <a:schemeClr val="accent1"/>
            </a:effectRef>
            <a:fontRef idx="minor">
              <a:schemeClr val="tx1"/>
            </a:fontRef>
          </p:style>
        </p:cxnSp>
      </p:grpSp>
      <p:pic>
        <p:nvPicPr>
          <p:cNvPr id="5" name="图片 4"/>
          <p:cNvPicPr>
            <a:picLocks noChangeAspect="1"/>
          </p:cNvPicPr>
          <p:nvPr/>
        </p:nvPicPr>
        <p:blipFill>
          <a:blip r:embed="rId2"/>
          <a:stretch>
            <a:fillRect/>
          </a:stretch>
        </p:blipFill>
        <p:spPr>
          <a:xfrm>
            <a:off x="1791970" y="2629535"/>
            <a:ext cx="8831580" cy="21399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90" name="组合 34"/>
          <p:cNvGrpSpPr/>
          <p:nvPr/>
        </p:nvGrpSpPr>
        <p:grpSpPr bwMode="auto">
          <a:xfrm>
            <a:off x="284163" y="55563"/>
            <a:ext cx="2952750" cy="857250"/>
            <a:chOff x="312964" y="12700"/>
            <a:chExt cx="2952751" cy="856370"/>
          </a:xfrm>
        </p:grpSpPr>
        <p:sp>
          <p:nvSpPr>
            <p:cNvPr id="36" name="圆角矩形 35"/>
            <p:cNvSpPr/>
            <p:nvPr/>
          </p:nvSpPr>
          <p:spPr>
            <a:xfrm>
              <a:off x="368526" y="282298"/>
              <a:ext cx="2897189" cy="380609"/>
            </a:xfrm>
            <a:prstGeom prst="roundRect">
              <a:avLst>
                <a:gd name="adj" fmla="val 50000"/>
              </a:avLst>
            </a:prstGeom>
            <a:solidFill>
              <a:srgbClr val="FFFFFF"/>
            </a:solidFill>
            <a:ln w="28575">
              <a:solidFill>
                <a:srgbClr val="4F9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rgbClr val="3F7B33"/>
                </a:solidFill>
              </a:endParaRPr>
            </a:p>
          </p:txBody>
        </p:sp>
        <p:pic>
          <p:nvPicPr>
            <p:cNvPr id="16393" name="图片 36"/>
            <p:cNvPicPr>
              <a:picLocks noChangeAspect="1"/>
            </p:cNvPicPr>
            <p:nvPr/>
          </p:nvPicPr>
          <p:blipFill>
            <a:blip r:embed="rId1" cstate="email"/>
            <a:srcRect/>
            <a:stretch>
              <a:fillRect/>
            </a:stretch>
          </p:blipFill>
          <p:spPr bwMode="auto">
            <a:xfrm rot="2055465">
              <a:off x="312964" y="12700"/>
              <a:ext cx="498555" cy="856370"/>
            </a:xfrm>
            <a:prstGeom prst="rect">
              <a:avLst/>
            </a:prstGeom>
            <a:noFill/>
            <a:ln w="9525">
              <a:noFill/>
              <a:miter lim="800000"/>
              <a:headEnd/>
              <a:tailEnd/>
            </a:ln>
          </p:spPr>
        </p:pic>
        <p:sp>
          <p:nvSpPr>
            <p:cNvPr id="16394" name="文本框 37"/>
            <p:cNvSpPr txBox="1">
              <a:spLocks noChangeArrowheads="1"/>
            </p:cNvSpPr>
            <p:nvPr/>
          </p:nvSpPr>
          <p:spPr bwMode="auto">
            <a:xfrm>
              <a:off x="846341" y="282152"/>
              <a:ext cx="2260940" cy="367922"/>
            </a:xfrm>
            <a:prstGeom prst="rect">
              <a:avLst/>
            </a:prstGeom>
            <a:noFill/>
            <a:ln w="9525">
              <a:noFill/>
              <a:miter lim="800000"/>
            </a:ln>
          </p:spPr>
          <p:txBody>
            <a:bodyPr wrap="square">
              <a:spAutoFit/>
            </a:bodyPr>
            <a:lstStyle/>
            <a:p>
              <a:pPr algn="ctr" eaLnBrk="1" hangingPunct="1"/>
              <a:r>
                <a:rPr lang="zh-CN" altLang="en-US" b="1" dirty="0">
                  <a:solidFill>
                    <a:srgbClr val="3C7832"/>
                  </a:solidFill>
                  <a:latin typeface="微软雅黑" panose="020B0503020204020204" pitchFamily="34" charset="-122"/>
                </a:rPr>
                <a:t>代码运行</a:t>
              </a:r>
              <a:endParaRPr lang="zh-CN" altLang="en-US" b="1" dirty="0">
                <a:solidFill>
                  <a:srgbClr val="3C7832"/>
                </a:solidFill>
                <a:latin typeface="微软雅黑" panose="020B0503020204020204" pitchFamily="34" charset="-122"/>
              </a:endParaRPr>
            </a:p>
          </p:txBody>
        </p:sp>
        <p:sp>
          <p:nvSpPr>
            <p:cNvPr id="16395" name="文本框 38"/>
            <p:cNvSpPr txBox="1">
              <a:spLocks noChangeArrowheads="1"/>
            </p:cNvSpPr>
            <p:nvPr/>
          </p:nvSpPr>
          <p:spPr bwMode="auto">
            <a:xfrm>
              <a:off x="354643" y="266858"/>
              <a:ext cx="415498" cy="368953"/>
            </a:xfrm>
            <a:prstGeom prst="rect">
              <a:avLst/>
            </a:prstGeom>
            <a:noFill/>
            <a:ln w="9525">
              <a:noFill/>
              <a:miter lim="800000"/>
            </a:ln>
          </p:spPr>
          <p:txBody>
            <a:bodyPr wrap="none">
              <a:spAutoFit/>
            </a:bodyPr>
            <a:lstStyle/>
            <a:p>
              <a:pPr eaLnBrk="1" hangingPunct="1"/>
              <a:r>
                <a:rPr lang="zh-CN" altLang="en-US" b="1" dirty="0">
                  <a:solidFill>
                    <a:schemeClr val="bg1"/>
                  </a:solidFill>
                  <a:latin typeface="微软雅黑" panose="020B0503020204020204" pitchFamily="34" charset="-122"/>
                </a:rPr>
                <a:t>三</a:t>
              </a:r>
              <a:endParaRPr lang="zh-CN" altLang="en-US" b="1" dirty="0">
                <a:solidFill>
                  <a:schemeClr val="bg1"/>
                </a:solidFill>
                <a:latin typeface="微软雅黑" panose="020B0503020204020204" pitchFamily="34" charset="-122"/>
              </a:endParaRPr>
            </a:p>
          </p:txBody>
        </p:sp>
      </p:grpSp>
      <p:grpSp>
        <p:nvGrpSpPr>
          <p:cNvPr id="19460" name="组合 2"/>
          <p:cNvGrpSpPr/>
          <p:nvPr/>
        </p:nvGrpSpPr>
        <p:grpSpPr bwMode="auto">
          <a:xfrm>
            <a:off x="377508" y="1131253"/>
            <a:ext cx="439737" cy="521970"/>
            <a:chOff x="1231023" y="2673704"/>
            <a:chExt cx="440538" cy="522901"/>
          </a:xfrm>
        </p:grpSpPr>
        <p:sp>
          <p:nvSpPr>
            <p:cNvPr id="12" name="Rectangle 18@|1FFC:192|FBC:16777215|LFC:16777215|LBC:16777215"/>
            <p:cNvSpPr/>
            <p:nvPr/>
          </p:nvSpPr>
          <p:spPr>
            <a:xfrm>
              <a:off x="1231023" y="2699149"/>
              <a:ext cx="440538" cy="440522"/>
            </a:xfrm>
            <a:prstGeom prst="rect">
              <a:avLst/>
            </a:prstGeom>
            <a:solidFill>
              <a:srgbClr val="5AAB31"/>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2800" kern="0">
                <a:solidFill>
                  <a:prstClr val="white"/>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2" name="Isosceles Triangle 19@|1FFC:40688|FBC:16777215|LFC:16777215|LBC:16777215"/>
            <p:cNvSpPr/>
            <p:nvPr/>
          </p:nvSpPr>
          <p:spPr>
            <a:xfrm>
              <a:off x="1232613" y="2700739"/>
              <a:ext cx="438948" cy="440523"/>
            </a:xfrm>
            <a:prstGeom prst="triangle">
              <a:avLst>
                <a:gd name="adj" fmla="val 0"/>
              </a:avLst>
            </a:prstGeom>
            <a:solidFill>
              <a:srgbClr val="315B2F"/>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2800" kern="0">
                <a:solidFill>
                  <a:prstClr val="white"/>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3" name="TextBox 17@|17FFC:16777215|FBC:16777215|LFC:16777215|LBC:16777215"/>
            <p:cNvSpPr txBox="1"/>
            <p:nvPr/>
          </p:nvSpPr>
          <p:spPr>
            <a:xfrm>
              <a:off x="1248517" y="2673704"/>
              <a:ext cx="402687" cy="522901"/>
            </a:xfrm>
            <a:prstGeom prst="rect">
              <a:avLst/>
            </a:prstGeom>
            <a:noFill/>
            <a:ln>
              <a:noFill/>
            </a:ln>
          </p:spPr>
          <p:txBody>
            <a:bodyPr wrap="none">
              <a:spAutoFit/>
            </a:bodyPr>
            <a:lstStyle/>
            <a:p>
              <a:pPr eaLnBrk="1" fontAlgn="auto" hangingPunct="1">
                <a:spcBef>
                  <a:spcPts val="0"/>
                </a:spcBef>
                <a:spcAft>
                  <a:spcPts val="0"/>
                </a:spcAft>
                <a:defRPr/>
              </a:pPr>
              <a:r>
                <a:rPr lang="en-US" altLang="zh-CN" sz="2800" b="1" kern="0" dirty="0">
                  <a:solidFill>
                    <a:prstClr val="white"/>
                  </a:solidFill>
                  <a:latin typeface="微软雅黑" panose="020B0503020204020204" pitchFamily="34" charset="-122"/>
                  <a:ea typeface="+mn-ea"/>
                  <a:sym typeface="微软雅黑" panose="020B0503020204020204" pitchFamily="34" charset="-122"/>
                </a:rPr>
                <a:t>4</a:t>
              </a:r>
              <a:endParaRPr lang="en-US" altLang="zh-CN" sz="2800" b="1" kern="0" dirty="0">
                <a:solidFill>
                  <a:prstClr val="white"/>
                </a:solidFill>
                <a:latin typeface="微软雅黑" panose="020B0503020204020204" pitchFamily="34" charset="-122"/>
                <a:ea typeface="+mn-ea"/>
                <a:sym typeface="微软雅黑" panose="020B0503020204020204" pitchFamily="34" charset="-122"/>
              </a:endParaRPr>
            </a:p>
          </p:txBody>
        </p:sp>
      </p:grpSp>
      <p:grpSp>
        <p:nvGrpSpPr>
          <p:cNvPr id="35" name="组合 1"/>
          <p:cNvGrpSpPr/>
          <p:nvPr/>
        </p:nvGrpSpPr>
        <p:grpSpPr bwMode="auto">
          <a:xfrm>
            <a:off x="549910" y="1367790"/>
            <a:ext cx="6496685" cy="578486"/>
            <a:chOff x="1290939" y="2165415"/>
            <a:chExt cx="3849810" cy="578388"/>
          </a:xfrm>
        </p:grpSpPr>
        <p:sp>
          <p:nvSpPr>
            <p:cNvPr id="37899" name="文本框 49"/>
            <p:cNvSpPr txBox="1">
              <a:spLocks noChangeArrowheads="1"/>
            </p:cNvSpPr>
            <p:nvPr/>
          </p:nvSpPr>
          <p:spPr bwMode="auto">
            <a:xfrm>
              <a:off x="1524418" y="2345090"/>
              <a:ext cx="3616331" cy="398713"/>
            </a:xfrm>
            <a:prstGeom prst="rect">
              <a:avLst/>
            </a:prstGeom>
            <a:noFill/>
            <a:ln w="9525">
              <a:noFill/>
              <a:miter lim="800000"/>
            </a:ln>
          </p:spPr>
          <p:txBody>
            <a:bodyPr wrap="square">
              <a:spAutoFit/>
            </a:bodyPr>
            <a:lstStyle/>
            <a:p>
              <a:pPr eaLnBrk="1" hangingPunct="1"/>
              <a:r>
                <a:rPr lang="en-US" altLang="zh-CN" sz="2000" b="1" dirty="0">
                  <a:solidFill>
                    <a:srgbClr val="456B43"/>
                  </a:solidFill>
                  <a:latin typeface="微软雅黑" panose="020B0503020204020204" pitchFamily="34" charset="-122"/>
                  <a:sym typeface="微软雅黑" panose="020B0503020204020204" pitchFamily="34" charset="-122"/>
                </a:rPr>
                <a:t>python classify_image.py</a:t>
              </a:r>
              <a:r>
                <a:rPr lang="zh-CN" altLang="en-US" sz="2000" b="1" dirty="0">
                  <a:solidFill>
                    <a:srgbClr val="456B43"/>
                  </a:solidFill>
                  <a:latin typeface="微软雅黑" panose="020B0503020204020204" pitchFamily="34" charset="-122"/>
                  <a:sym typeface="微软雅黑" panose="020B0503020204020204" pitchFamily="34" charset="-122"/>
                </a:rPr>
                <a:t>（图像识别模型下载）</a:t>
              </a:r>
              <a:r>
                <a:rPr lang="en-US" altLang="zh-CN" sz="2000" b="1" dirty="0">
                  <a:solidFill>
                    <a:srgbClr val="456B43"/>
                  </a:solidFill>
                  <a:latin typeface="微软雅黑" panose="020B0503020204020204" pitchFamily="34" charset="-122"/>
                  <a:sym typeface="微软雅黑" panose="020B0503020204020204" pitchFamily="34" charset="-122"/>
                </a:rPr>
                <a:t> </a:t>
              </a:r>
              <a:endParaRPr lang="en-US" altLang="zh-CN" sz="2000" b="1" dirty="0">
                <a:solidFill>
                  <a:srgbClr val="456B43"/>
                </a:solidFill>
                <a:latin typeface="微软雅黑" panose="020B0503020204020204" pitchFamily="34" charset="-122"/>
                <a:sym typeface="微软雅黑" panose="020B0503020204020204" pitchFamily="34" charset="-122"/>
              </a:endParaRPr>
            </a:p>
          </p:txBody>
        </p:sp>
        <p:cxnSp>
          <p:nvCxnSpPr>
            <p:cNvPr id="51" name="直接连接符 50"/>
            <p:cNvCxnSpPr/>
            <p:nvPr/>
          </p:nvCxnSpPr>
          <p:spPr>
            <a:xfrm flipV="1">
              <a:off x="1290939" y="2165415"/>
              <a:ext cx="466694" cy="466646"/>
            </a:xfrm>
            <a:prstGeom prst="line">
              <a:avLst/>
            </a:prstGeom>
            <a:ln>
              <a:solidFill>
                <a:srgbClr val="001333"/>
              </a:solidFill>
            </a:ln>
          </p:spPr>
          <p:style>
            <a:lnRef idx="1">
              <a:schemeClr val="accent1"/>
            </a:lnRef>
            <a:fillRef idx="0">
              <a:schemeClr val="accent1"/>
            </a:fillRef>
            <a:effectRef idx="0">
              <a:schemeClr val="accent1"/>
            </a:effectRef>
            <a:fontRef idx="minor">
              <a:schemeClr val="tx1"/>
            </a:fontRef>
          </p:style>
        </p:cxnSp>
      </p:grpSp>
      <p:pic>
        <p:nvPicPr>
          <p:cNvPr id="5" name="图片 4"/>
          <p:cNvPicPr>
            <a:picLocks noChangeAspect="1"/>
          </p:cNvPicPr>
          <p:nvPr/>
        </p:nvPicPr>
        <p:blipFill>
          <a:blip r:embed="rId2"/>
          <a:stretch>
            <a:fillRect/>
          </a:stretch>
        </p:blipFill>
        <p:spPr>
          <a:xfrm>
            <a:off x="981075" y="2971800"/>
            <a:ext cx="10309860" cy="15963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90" name="组合 34"/>
          <p:cNvGrpSpPr/>
          <p:nvPr/>
        </p:nvGrpSpPr>
        <p:grpSpPr bwMode="auto">
          <a:xfrm>
            <a:off x="284163" y="55563"/>
            <a:ext cx="2952750" cy="857250"/>
            <a:chOff x="312964" y="12700"/>
            <a:chExt cx="2952751" cy="856370"/>
          </a:xfrm>
        </p:grpSpPr>
        <p:sp>
          <p:nvSpPr>
            <p:cNvPr id="36" name="圆角矩形 35"/>
            <p:cNvSpPr/>
            <p:nvPr/>
          </p:nvSpPr>
          <p:spPr>
            <a:xfrm>
              <a:off x="368526" y="282298"/>
              <a:ext cx="2897189" cy="380609"/>
            </a:xfrm>
            <a:prstGeom prst="roundRect">
              <a:avLst>
                <a:gd name="adj" fmla="val 50000"/>
              </a:avLst>
            </a:prstGeom>
            <a:solidFill>
              <a:srgbClr val="FFFFFF"/>
            </a:solidFill>
            <a:ln w="28575">
              <a:solidFill>
                <a:srgbClr val="4F9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rgbClr val="3F7B33"/>
                </a:solidFill>
              </a:endParaRPr>
            </a:p>
          </p:txBody>
        </p:sp>
        <p:pic>
          <p:nvPicPr>
            <p:cNvPr id="16393" name="图片 36"/>
            <p:cNvPicPr>
              <a:picLocks noChangeAspect="1"/>
            </p:cNvPicPr>
            <p:nvPr/>
          </p:nvPicPr>
          <p:blipFill>
            <a:blip r:embed="rId1" cstate="email"/>
            <a:srcRect/>
            <a:stretch>
              <a:fillRect/>
            </a:stretch>
          </p:blipFill>
          <p:spPr bwMode="auto">
            <a:xfrm rot="2055465">
              <a:off x="312964" y="12700"/>
              <a:ext cx="498555" cy="856370"/>
            </a:xfrm>
            <a:prstGeom prst="rect">
              <a:avLst/>
            </a:prstGeom>
            <a:noFill/>
            <a:ln w="9525">
              <a:noFill/>
              <a:miter lim="800000"/>
              <a:headEnd/>
              <a:tailEnd/>
            </a:ln>
          </p:spPr>
        </p:pic>
        <p:sp>
          <p:nvSpPr>
            <p:cNvPr id="16394" name="文本框 37"/>
            <p:cNvSpPr txBox="1">
              <a:spLocks noChangeArrowheads="1"/>
            </p:cNvSpPr>
            <p:nvPr/>
          </p:nvSpPr>
          <p:spPr bwMode="auto">
            <a:xfrm>
              <a:off x="846341" y="282152"/>
              <a:ext cx="2260940" cy="367922"/>
            </a:xfrm>
            <a:prstGeom prst="rect">
              <a:avLst/>
            </a:prstGeom>
            <a:noFill/>
            <a:ln w="9525">
              <a:noFill/>
              <a:miter lim="800000"/>
            </a:ln>
          </p:spPr>
          <p:txBody>
            <a:bodyPr wrap="square">
              <a:spAutoFit/>
            </a:bodyPr>
            <a:lstStyle/>
            <a:p>
              <a:pPr algn="ctr" eaLnBrk="1" hangingPunct="1"/>
              <a:r>
                <a:rPr lang="zh-CN" altLang="en-US" b="1" dirty="0">
                  <a:solidFill>
                    <a:srgbClr val="3C7832"/>
                  </a:solidFill>
                  <a:latin typeface="微软雅黑" panose="020B0503020204020204" pitchFamily="34" charset="-122"/>
                </a:rPr>
                <a:t>代码运行</a:t>
              </a:r>
              <a:endParaRPr lang="zh-CN" altLang="en-US" b="1" dirty="0">
                <a:solidFill>
                  <a:srgbClr val="3C7832"/>
                </a:solidFill>
                <a:latin typeface="微软雅黑" panose="020B0503020204020204" pitchFamily="34" charset="-122"/>
              </a:endParaRPr>
            </a:p>
          </p:txBody>
        </p:sp>
        <p:sp>
          <p:nvSpPr>
            <p:cNvPr id="16395" name="文本框 38"/>
            <p:cNvSpPr txBox="1">
              <a:spLocks noChangeArrowheads="1"/>
            </p:cNvSpPr>
            <p:nvPr/>
          </p:nvSpPr>
          <p:spPr bwMode="auto">
            <a:xfrm>
              <a:off x="354643" y="266858"/>
              <a:ext cx="415498" cy="368953"/>
            </a:xfrm>
            <a:prstGeom prst="rect">
              <a:avLst/>
            </a:prstGeom>
            <a:noFill/>
            <a:ln w="9525">
              <a:noFill/>
              <a:miter lim="800000"/>
            </a:ln>
          </p:spPr>
          <p:txBody>
            <a:bodyPr wrap="none">
              <a:spAutoFit/>
            </a:bodyPr>
            <a:lstStyle/>
            <a:p>
              <a:pPr eaLnBrk="1" hangingPunct="1"/>
              <a:r>
                <a:rPr lang="zh-CN" altLang="en-US" b="1" dirty="0">
                  <a:solidFill>
                    <a:schemeClr val="bg1"/>
                  </a:solidFill>
                  <a:latin typeface="微软雅黑" panose="020B0503020204020204" pitchFamily="34" charset="-122"/>
                </a:rPr>
                <a:t>三</a:t>
              </a:r>
              <a:endParaRPr lang="zh-CN" altLang="en-US" b="1" dirty="0">
                <a:solidFill>
                  <a:schemeClr val="bg1"/>
                </a:solidFill>
                <a:latin typeface="微软雅黑" panose="020B0503020204020204" pitchFamily="34" charset="-122"/>
              </a:endParaRPr>
            </a:p>
          </p:txBody>
        </p:sp>
      </p:grpSp>
      <p:grpSp>
        <p:nvGrpSpPr>
          <p:cNvPr id="19460" name="组合 2"/>
          <p:cNvGrpSpPr/>
          <p:nvPr/>
        </p:nvGrpSpPr>
        <p:grpSpPr bwMode="auto">
          <a:xfrm>
            <a:off x="377508" y="1131253"/>
            <a:ext cx="439737" cy="521970"/>
            <a:chOff x="1231023" y="2673704"/>
            <a:chExt cx="440538" cy="522901"/>
          </a:xfrm>
        </p:grpSpPr>
        <p:sp>
          <p:nvSpPr>
            <p:cNvPr id="12" name="Rectangle 18@|1FFC:192|FBC:16777215|LFC:16777215|LBC:16777215"/>
            <p:cNvSpPr/>
            <p:nvPr/>
          </p:nvSpPr>
          <p:spPr>
            <a:xfrm>
              <a:off x="1231023" y="2699149"/>
              <a:ext cx="440538" cy="440522"/>
            </a:xfrm>
            <a:prstGeom prst="rect">
              <a:avLst/>
            </a:prstGeom>
            <a:solidFill>
              <a:srgbClr val="5AAB31"/>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2800" kern="0">
                <a:solidFill>
                  <a:prstClr val="white"/>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2" name="Isosceles Triangle 19@|1FFC:40688|FBC:16777215|LFC:16777215|LBC:16777215"/>
            <p:cNvSpPr/>
            <p:nvPr/>
          </p:nvSpPr>
          <p:spPr>
            <a:xfrm>
              <a:off x="1232613" y="2700739"/>
              <a:ext cx="438948" cy="440523"/>
            </a:xfrm>
            <a:prstGeom prst="triangle">
              <a:avLst>
                <a:gd name="adj" fmla="val 0"/>
              </a:avLst>
            </a:prstGeom>
            <a:solidFill>
              <a:srgbClr val="315B2F"/>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2800" kern="0">
                <a:solidFill>
                  <a:prstClr val="white"/>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3" name="TextBox 17@|17FFC:16777215|FBC:16777215|LFC:16777215|LBC:16777215"/>
            <p:cNvSpPr txBox="1"/>
            <p:nvPr/>
          </p:nvSpPr>
          <p:spPr>
            <a:xfrm>
              <a:off x="1248517" y="2673704"/>
              <a:ext cx="402687" cy="522901"/>
            </a:xfrm>
            <a:prstGeom prst="rect">
              <a:avLst/>
            </a:prstGeom>
            <a:noFill/>
            <a:ln>
              <a:noFill/>
            </a:ln>
          </p:spPr>
          <p:txBody>
            <a:bodyPr wrap="none">
              <a:spAutoFit/>
            </a:bodyPr>
            <a:lstStyle/>
            <a:p>
              <a:pPr eaLnBrk="1" fontAlgn="auto" hangingPunct="1">
                <a:spcBef>
                  <a:spcPts val="0"/>
                </a:spcBef>
                <a:spcAft>
                  <a:spcPts val="0"/>
                </a:spcAft>
                <a:defRPr/>
              </a:pPr>
              <a:r>
                <a:rPr lang="en-US" altLang="zh-CN" sz="2800" b="1" kern="0" dirty="0">
                  <a:solidFill>
                    <a:prstClr val="white"/>
                  </a:solidFill>
                  <a:latin typeface="微软雅黑" panose="020B0503020204020204" pitchFamily="34" charset="-122"/>
                  <a:ea typeface="+mn-ea"/>
                  <a:sym typeface="微软雅黑" panose="020B0503020204020204" pitchFamily="34" charset="-122"/>
                </a:rPr>
                <a:t>5</a:t>
              </a:r>
              <a:endParaRPr lang="en-US" altLang="zh-CN" sz="2800" b="1" kern="0" dirty="0">
                <a:solidFill>
                  <a:prstClr val="white"/>
                </a:solidFill>
                <a:latin typeface="微软雅黑" panose="020B0503020204020204" pitchFamily="34" charset="-122"/>
                <a:ea typeface="+mn-ea"/>
                <a:sym typeface="微软雅黑" panose="020B0503020204020204" pitchFamily="34" charset="-122"/>
              </a:endParaRPr>
            </a:p>
          </p:txBody>
        </p:sp>
      </p:grpSp>
      <p:grpSp>
        <p:nvGrpSpPr>
          <p:cNvPr id="35" name="组合 1"/>
          <p:cNvGrpSpPr/>
          <p:nvPr/>
        </p:nvGrpSpPr>
        <p:grpSpPr bwMode="auto">
          <a:xfrm>
            <a:off x="549910" y="1367790"/>
            <a:ext cx="9091930" cy="578486"/>
            <a:chOff x="1290939" y="2165415"/>
            <a:chExt cx="3849810" cy="578388"/>
          </a:xfrm>
        </p:grpSpPr>
        <p:sp>
          <p:nvSpPr>
            <p:cNvPr id="37899" name="文本框 49"/>
            <p:cNvSpPr txBox="1">
              <a:spLocks noChangeArrowheads="1"/>
            </p:cNvSpPr>
            <p:nvPr/>
          </p:nvSpPr>
          <p:spPr bwMode="auto">
            <a:xfrm>
              <a:off x="1524418" y="2345090"/>
              <a:ext cx="3616331" cy="398713"/>
            </a:xfrm>
            <a:prstGeom prst="rect">
              <a:avLst/>
            </a:prstGeom>
            <a:noFill/>
            <a:ln w="9525">
              <a:noFill/>
              <a:miter lim="800000"/>
            </a:ln>
          </p:spPr>
          <p:txBody>
            <a:bodyPr wrap="square">
              <a:spAutoFit/>
            </a:bodyPr>
            <a:lstStyle/>
            <a:p>
              <a:pPr eaLnBrk="1" hangingPunct="1"/>
              <a:r>
                <a:rPr lang="en-US" altLang="zh-CN" sz="2000" b="1" dirty="0">
                  <a:solidFill>
                    <a:srgbClr val="456B43"/>
                  </a:solidFill>
                  <a:latin typeface="微软雅黑" panose="020B0503020204020204" pitchFamily="34" charset="-122"/>
                  <a:sym typeface="微软雅黑" panose="020B0503020204020204" pitchFamily="34" charset="-122"/>
                </a:rPr>
                <a:t>python classify_image.py --image_file ./img/11.png</a:t>
              </a:r>
              <a:r>
                <a:rPr lang="zh-CN" altLang="en-US" sz="2000" b="1" dirty="0">
                  <a:solidFill>
                    <a:srgbClr val="456B43"/>
                  </a:solidFill>
                  <a:latin typeface="微软雅黑" panose="020B0503020204020204" pitchFamily="34" charset="-122"/>
                  <a:sym typeface="微软雅黑" panose="020B0503020204020204" pitchFamily="34" charset="-122"/>
                </a:rPr>
                <a:t>（模型测试）</a:t>
              </a:r>
              <a:r>
                <a:rPr lang="en-US" altLang="zh-CN" sz="2000" b="1" dirty="0">
                  <a:solidFill>
                    <a:srgbClr val="456B43"/>
                  </a:solidFill>
                  <a:latin typeface="微软雅黑" panose="020B0503020204020204" pitchFamily="34" charset="-122"/>
                  <a:sym typeface="微软雅黑" panose="020B0503020204020204" pitchFamily="34" charset="-122"/>
                </a:rPr>
                <a:t> </a:t>
              </a:r>
              <a:endParaRPr lang="en-US" altLang="zh-CN" sz="2000" b="1" dirty="0">
                <a:solidFill>
                  <a:srgbClr val="456B43"/>
                </a:solidFill>
                <a:latin typeface="微软雅黑" panose="020B0503020204020204" pitchFamily="34" charset="-122"/>
                <a:sym typeface="微软雅黑" panose="020B0503020204020204" pitchFamily="34" charset="-122"/>
              </a:endParaRPr>
            </a:p>
          </p:txBody>
        </p:sp>
        <p:cxnSp>
          <p:nvCxnSpPr>
            <p:cNvPr id="51" name="直接连接符 50"/>
            <p:cNvCxnSpPr/>
            <p:nvPr/>
          </p:nvCxnSpPr>
          <p:spPr>
            <a:xfrm flipV="1">
              <a:off x="1290939" y="2165415"/>
              <a:ext cx="466694" cy="466646"/>
            </a:xfrm>
            <a:prstGeom prst="line">
              <a:avLst/>
            </a:prstGeom>
            <a:ln>
              <a:solidFill>
                <a:srgbClr val="001333"/>
              </a:solidFill>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2"/>
          <a:stretch>
            <a:fillRect/>
          </a:stretch>
        </p:blipFill>
        <p:spPr>
          <a:xfrm>
            <a:off x="1355090" y="2850515"/>
            <a:ext cx="4328795" cy="1703705"/>
          </a:xfrm>
          <a:prstGeom prst="rect">
            <a:avLst/>
          </a:prstGeom>
        </p:spPr>
      </p:pic>
      <p:pic>
        <p:nvPicPr>
          <p:cNvPr id="6" name="图片 5"/>
          <p:cNvPicPr>
            <a:picLocks noChangeAspect="1"/>
          </p:cNvPicPr>
          <p:nvPr/>
        </p:nvPicPr>
        <p:blipFill>
          <a:blip r:embed="rId3"/>
          <a:stretch>
            <a:fillRect/>
          </a:stretch>
        </p:blipFill>
        <p:spPr>
          <a:xfrm>
            <a:off x="7328535" y="2642235"/>
            <a:ext cx="2157730" cy="24618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90" name="组合 34"/>
          <p:cNvGrpSpPr/>
          <p:nvPr/>
        </p:nvGrpSpPr>
        <p:grpSpPr bwMode="auto">
          <a:xfrm>
            <a:off x="284163" y="55563"/>
            <a:ext cx="2952750" cy="857250"/>
            <a:chOff x="312964" y="12700"/>
            <a:chExt cx="2952751" cy="856370"/>
          </a:xfrm>
        </p:grpSpPr>
        <p:sp>
          <p:nvSpPr>
            <p:cNvPr id="36" name="圆角矩形 35"/>
            <p:cNvSpPr/>
            <p:nvPr/>
          </p:nvSpPr>
          <p:spPr>
            <a:xfrm>
              <a:off x="368526" y="282298"/>
              <a:ext cx="2897189" cy="380609"/>
            </a:xfrm>
            <a:prstGeom prst="roundRect">
              <a:avLst>
                <a:gd name="adj" fmla="val 50000"/>
              </a:avLst>
            </a:prstGeom>
            <a:solidFill>
              <a:srgbClr val="FFFFFF"/>
            </a:solidFill>
            <a:ln w="28575">
              <a:solidFill>
                <a:srgbClr val="4F9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rgbClr val="3F7B33"/>
                </a:solidFill>
              </a:endParaRPr>
            </a:p>
          </p:txBody>
        </p:sp>
        <p:pic>
          <p:nvPicPr>
            <p:cNvPr id="16393" name="图片 36"/>
            <p:cNvPicPr>
              <a:picLocks noChangeAspect="1"/>
            </p:cNvPicPr>
            <p:nvPr/>
          </p:nvPicPr>
          <p:blipFill>
            <a:blip r:embed="rId1" cstate="email"/>
            <a:srcRect/>
            <a:stretch>
              <a:fillRect/>
            </a:stretch>
          </p:blipFill>
          <p:spPr bwMode="auto">
            <a:xfrm rot="2055465">
              <a:off x="312964" y="12700"/>
              <a:ext cx="498555" cy="856370"/>
            </a:xfrm>
            <a:prstGeom prst="rect">
              <a:avLst/>
            </a:prstGeom>
            <a:noFill/>
            <a:ln w="9525">
              <a:noFill/>
              <a:miter lim="800000"/>
              <a:headEnd/>
              <a:tailEnd/>
            </a:ln>
          </p:spPr>
        </p:pic>
        <p:sp>
          <p:nvSpPr>
            <p:cNvPr id="16394" name="文本框 37"/>
            <p:cNvSpPr txBox="1">
              <a:spLocks noChangeArrowheads="1"/>
            </p:cNvSpPr>
            <p:nvPr/>
          </p:nvSpPr>
          <p:spPr bwMode="auto">
            <a:xfrm>
              <a:off x="846341" y="282152"/>
              <a:ext cx="2260940" cy="367922"/>
            </a:xfrm>
            <a:prstGeom prst="rect">
              <a:avLst/>
            </a:prstGeom>
            <a:noFill/>
            <a:ln w="9525">
              <a:noFill/>
              <a:miter lim="800000"/>
            </a:ln>
          </p:spPr>
          <p:txBody>
            <a:bodyPr wrap="square">
              <a:spAutoFit/>
            </a:bodyPr>
            <a:lstStyle/>
            <a:p>
              <a:pPr algn="ctr" eaLnBrk="1" hangingPunct="1"/>
              <a:r>
                <a:rPr lang="zh-CN" altLang="en-US" b="1" dirty="0">
                  <a:solidFill>
                    <a:srgbClr val="3C7832"/>
                  </a:solidFill>
                  <a:latin typeface="微软雅黑" panose="020B0503020204020204" pitchFamily="34" charset="-122"/>
                </a:rPr>
                <a:t>代码运行</a:t>
              </a:r>
              <a:endParaRPr lang="zh-CN" altLang="en-US" b="1" dirty="0">
                <a:solidFill>
                  <a:srgbClr val="3C7832"/>
                </a:solidFill>
                <a:latin typeface="微软雅黑" panose="020B0503020204020204" pitchFamily="34" charset="-122"/>
              </a:endParaRPr>
            </a:p>
          </p:txBody>
        </p:sp>
        <p:sp>
          <p:nvSpPr>
            <p:cNvPr id="16395" name="文本框 38"/>
            <p:cNvSpPr txBox="1">
              <a:spLocks noChangeArrowheads="1"/>
            </p:cNvSpPr>
            <p:nvPr/>
          </p:nvSpPr>
          <p:spPr bwMode="auto">
            <a:xfrm>
              <a:off x="354643" y="266858"/>
              <a:ext cx="415498" cy="368953"/>
            </a:xfrm>
            <a:prstGeom prst="rect">
              <a:avLst/>
            </a:prstGeom>
            <a:noFill/>
            <a:ln w="9525">
              <a:noFill/>
              <a:miter lim="800000"/>
            </a:ln>
          </p:spPr>
          <p:txBody>
            <a:bodyPr wrap="none">
              <a:spAutoFit/>
            </a:bodyPr>
            <a:lstStyle/>
            <a:p>
              <a:pPr eaLnBrk="1" hangingPunct="1"/>
              <a:r>
                <a:rPr lang="zh-CN" altLang="en-US" b="1" dirty="0">
                  <a:solidFill>
                    <a:schemeClr val="bg1"/>
                  </a:solidFill>
                  <a:latin typeface="微软雅黑" panose="020B0503020204020204" pitchFamily="34" charset="-122"/>
                </a:rPr>
                <a:t>三</a:t>
              </a:r>
              <a:endParaRPr lang="zh-CN" altLang="en-US" b="1" dirty="0">
                <a:solidFill>
                  <a:schemeClr val="bg1"/>
                </a:solidFill>
                <a:latin typeface="微软雅黑" panose="020B0503020204020204" pitchFamily="34" charset="-122"/>
              </a:endParaRPr>
            </a:p>
          </p:txBody>
        </p:sp>
      </p:grpSp>
      <p:grpSp>
        <p:nvGrpSpPr>
          <p:cNvPr id="19460" name="组合 2"/>
          <p:cNvGrpSpPr/>
          <p:nvPr/>
        </p:nvGrpSpPr>
        <p:grpSpPr bwMode="auto">
          <a:xfrm>
            <a:off x="377508" y="1131253"/>
            <a:ext cx="439737" cy="521970"/>
            <a:chOff x="1231023" y="2673704"/>
            <a:chExt cx="440538" cy="522901"/>
          </a:xfrm>
        </p:grpSpPr>
        <p:sp>
          <p:nvSpPr>
            <p:cNvPr id="12" name="Rectangle 18@|1FFC:192|FBC:16777215|LFC:16777215|LBC:16777215"/>
            <p:cNvSpPr/>
            <p:nvPr/>
          </p:nvSpPr>
          <p:spPr>
            <a:xfrm>
              <a:off x="1231023" y="2699149"/>
              <a:ext cx="440538" cy="440522"/>
            </a:xfrm>
            <a:prstGeom prst="rect">
              <a:avLst/>
            </a:prstGeom>
            <a:solidFill>
              <a:srgbClr val="5AAB31"/>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2800" kern="0">
                <a:solidFill>
                  <a:prstClr val="white"/>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2" name="Isosceles Triangle 19@|1FFC:40688|FBC:16777215|LFC:16777215|LBC:16777215"/>
            <p:cNvSpPr/>
            <p:nvPr/>
          </p:nvSpPr>
          <p:spPr>
            <a:xfrm>
              <a:off x="1232613" y="2700739"/>
              <a:ext cx="438948" cy="440523"/>
            </a:xfrm>
            <a:prstGeom prst="triangle">
              <a:avLst>
                <a:gd name="adj" fmla="val 0"/>
              </a:avLst>
            </a:prstGeom>
            <a:solidFill>
              <a:srgbClr val="315B2F"/>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2800" kern="0">
                <a:solidFill>
                  <a:prstClr val="white"/>
                </a:solidFill>
                <a:latin typeface="微软雅黑" panose="020B0503020204020204" pitchFamily="34" charset="-122"/>
                <a:ea typeface="宋体" panose="02010600030101010101" pitchFamily="2" charset="-122"/>
                <a:sym typeface="微软雅黑" panose="020B0503020204020204" pitchFamily="34" charset="-122"/>
              </a:endParaRPr>
            </a:p>
          </p:txBody>
        </p:sp>
        <p:sp>
          <p:nvSpPr>
            <p:cNvPr id="3" name="TextBox 17@|17FFC:16777215|FBC:16777215|LFC:16777215|LBC:16777215"/>
            <p:cNvSpPr txBox="1"/>
            <p:nvPr/>
          </p:nvSpPr>
          <p:spPr>
            <a:xfrm>
              <a:off x="1248517" y="2673704"/>
              <a:ext cx="402687" cy="522901"/>
            </a:xfrm>
            <a:prstGeom prst="rect">
              <a:avLst/>
            </a:prstGeom>
            <a:noFill/>
            <a:ln>
              <a:noFill/>
            </a:ln>
          </p:spPr>
          <p:txBody>
            <a:bodyPr wrap="none">
              <a:spAutoFit/>
            </a:bodyPr>
            <a:lstStyle/>
            <a:p>
              <a:pPr eaLnBrk="1" fontAlgn="auto" hangingPunct="1">
                <a:spcBef>
                  <a:spcPts val="0"/>
                </a:spcBef>
                <a:spcAft>
                  <a:spcPts val="0"/>
                </a:spcAft>
                <a:defRPr/>
              </a:pPr>
              <a:r>
                <a:rPr lang="en-US" altLang="zh-CN" sz="2800" b="1" kern="0" dirty="0">
                  <a:solidFill>
                    <a:prstClr val="white"/>
                  </a:solidFill>
                  <a:latin typeface="微软雅黑" panose="020B0503020204020204" pitchFamily="34" charset="-122"/>
                  <a:ea typeface="+mn-ea"/>
                  <a:sym typeface="微软雅黑" panose="020B0503020204020204" pitchFamily="34" charset="-122"/>
                </a:rPr>
                <a:t>6</a:t>
              </a:r>
              <a:endParaRPr lang="en-US" altLang="zh-CN" sz="2800" b="1" kern="0" dirty="0">
                <a:solidFill>
                  <a:prstClr val="white"/>
                </a:solidFill>
                <a:latin typeface="微软雅黑" panose="020B0503020204020204" pitchFamily="34" charset="-122"/>
                <a:ea typeface="+mn-ea"/>
                <a:sym typeface="微软雅黑" panose="020B0503020204020204" pitchFamily="34" charset="-122"/>
              </a:endParaRPr>
            </a:p>
          </p:txBody>
        </p:sp>
      </p:grpSp>
      <p:grpSp>
        <p:nvGrpSpPr>
          <p:cNvPr id="35" name="组合 1"/>
          <p:cNvGrpSpPr/>
          <p:nvPr/>
        </p:nvGrpSpPr>
        <p:grpSpPr bwMode="auto">
          <a:xfrm>
            <a:off x="549910" y="1367790"/>
            <a:ext cx="9091930" cy="578485"/>
            <a:chOff x="1290939" y="2165415"/>
            <a:chExt cx="3849810" cy="578387"/>
          </a:xfrm>
        </p:grpSpPr>
        <p:sp>
          <p:nvSpPr>
            <p:cNvPr id="37899" name="文本框 49"/>
            <p:cNvSpPr txBox="1">
              <a:spLocks noChangeArrowheads="1"/>
            </p:cNvSpPr>
            <p:nvPr/>
          </p:nvSpPr>
          <p:spPr bwMode="auto">
            <a:xfrm>
              <a:off x="1524418" y="2345090"/>
              <a:ext cx="3616331" cy="398712"/>
            </a:xfrm>
            <a:prstGeom prst="rect">
              <a:avLst/>
            </a:prstGeom>
            <a:noFill/>
            <a:ln w="9525">
              <a:noFill/>
              <a:miter lim="800000"/>
            </a:ln>
          </p:spPr>
          <p:txBody>
            <a:bodyPr wrap="square">
              <a:spAutoFit/>
            </a:bodyPr>
            <a:lstStyle/>
            <a:p>
              <a:pPr eaLnBrk="1" hangingPunct="1"/>
              <a:r>
                <a:rPr lang="en-US" altLang="zh-CN" sz="2000" b="1" dirty="0">
                  <a:solidFill>
                    <a:srgbClr val="456B43"/>
                  </a:solidFill>
                  <a:latin typeface="微软雅黑" panose="020B0503020204020204" pitchFamily="34" charset="-122"/>
                  <a:sym typeface="微软雅黑" panose="020B0503020204020204" pitchFamily="34" charset="-122"/>
                </a:rPr>
                <a:t>python rafuse.py img/11.png</a:t>
              </a:r>
              <a:r>
                <a:rPr lang="zh-CN" altLang="en-US" sz="2000" b="1" dirty="0">
                  <a:solidFill>
                    <a:srgbClr val="456B43"/>
                  </a:solidFill>
                  <a:latin typeface="微软雅黑" panose="020B0503020204020204" pitchFamily="34" charset="-122"/>
                  <a:sym typeface="微软雅黑" panose="020B0503020204020204" pitchFamily="34" charset="-122"/>
                </a:rPr>
                <a:t>（识别图片垃圾分类）</a:t>
              </a:r>
              <a:r>
                <a:rPr lang="en-US" altLang="zh-CN" sz="2000" b="1" dirty="0">
                  <a:solidFill>
                    <a:srgbClr val="456B43"/>
                  </a:solidFill>
                  <a:latin typeface="微软雅黑" panose="020B0503020204020204" pitchFamily="34" charset="-122"/>
                  <a:sym typeface="微软雅黑" panose="020B0503020204020204" pitchFamily="34" charset="-122"/>
                </a:rPr>
                <a:t> </a:t>
              </a:r>
              <a:endParaRPr lang="en-US" altLang="zh-CN" sz="2000" b="1" dirty="0">
                <a:solidFill>
                  <a:srgbClr val="456B43"/>
                </a:solidFill>
                <a:latin typeface="微软雅黑" panose="020B0503020204020204" pitchFamily="34" charset="-122"/>
                <a:sym typeface="微软雅黑" panose="020B0503020204020204" pitchFamily="34" charset="-122"/>
              </a:endParaRPr>
            </a:p>
          </p:txBody>
        </p:sp>
        <p:cxnSp>
          <p:nvCxnSpPr>
            <p:cNvPr id="51" name="直接连接符 50"/>
            <p:cNvCxnSpPr/>
            <p:nvPr/>
          </p:nvCxnSpPr>
          <p:spPr>
            <a:xfrm flipV="1">
              <a:off x="1290939" y="2165415"/>
              <a:ext cx="466694" cy="466646"/>
            </a:xfrm>
            <a:prstGeom prst="line">
              <a:avLst/>
            </a:prstGeom>
            <a:ln>
              <a:solidFill>
                <a:srgbClr val="001333"/>
              </a:soli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2"/>
          <a:stretch>
            <a:fillRect/>
          </a:stretch>
        </p:blipFill>
        <p:spPr>
          <a:xfrm>
            <a:off x="7328535" y="2642235"/>
            <a:ext cx="2157730" cy="2461895"/>
          </a:xfrm>
          <a:prstGeom prst="rect">
            <a:avLst/>
          </a:prstGeom>
        </p:spPr>
      </p:pic>
      <p:pic>
        <p:nvPicPr>
          <p:cNvPr id="5" name="图片 4"/>
          <p:cNvPicPr>
            <a:picLocks noChangeAspect="1"/>
          </p:cNvPicPr>
          <p:nvPr/>
        </p:nvPicPr>
        <p:blipFill>
          <a:blip r:embed="rId3"/>
          <a:stretch>
            <a:fillRect/>
          </a:stretch>
        </p:blipFill>
        <p:spPr>
          <a:xfrm>
            <a:off x="981075" y="2801620"/>
            <a:ext cx="6077585" cy="17583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4"/>
          <p:cNvSpPr/>
          <p:nvPr/>
        </p:nvSpPr>
        <p:spPr>
          <a:xfrm>
            <a:off x="0" y="6115050"/>
            <a:ext cx="12192000" cy="771525"/>
          </a:xfrm>
          <a:custGeom>
            <a:avLst/>
            <a:gdLst>
              <a:gd name="connsiteX0" fmla="*/ 0 w 12192000"/>
              <a:gd name="connsiteY0" fmla="*/ 0 h 663915"/>
              <a:gd name="connsiteX1" fmla="*/ 12192000 w 12192000"/>
              <a:gd name="connsiteY1" fmla="*/ 0 h 663915"/>
              <a:gd name="connsiteX2" fmla="*/ 12192000 w 12192000"/>
              <a:gd name="connsiteY2" fmla="*/ 663915 h 663915"/>
              <a:gd name="connsiteX3" fmla="*/ 0 w 12192000"/>
              <a:gd name="connsiteY3" fmla="*/ 663915 h 663915"/>
              <a:gd name="connsiteX4" fmla="*/ 0 w 12192000"/>
              <a:gd name="connsiteY4" fmla="*/ 0 h 663915"/>
              <a:gd name="connsiteX0-1" fmla="*/ 0 w 12192000"/>
              <a:gd name="connsiteY0-2" fmla="*/ 220133 h 884048"/>
              <a:gd name="connsiteX1-3" fmla="*/ 12192000 w 12192000"/>
              <a:gd name="connsiteY1-4" fmla="*/ 220133 h 884048"/>
              <a:gd name="connsiteX2-5" fmla="*/ 12192000 w 12192000"/>
              <a:gd name="connsiteY2-6" fmla="*/ 884048 h 884048"/>
              <a:gd name="connsiteX3-7" fmla="*/ 0 w 12192000"/>
              <a:gd name="connsiteY3-8" fmla="*/ 884048 h 884048"/>
              <a:gd name="connsiteX4-9" fmla="*/ 0 w 12192000"/>
              <a:gd name="connsiteY4-10" fmla="*/ 220133 h 884048"/>
              <a:gd name="connsiteX0-11" fmla="*/ 0 w 12192000"/>
              <a:gd name="connsiteY0-12" fmla="*/ 186551 h 850466"/>
              <a:gd name="connsiteX1-13" fmla="*/ 12192000 w 12192000"/>
              <a:gd name="connsiteY1-14" fmla="*/ 338951 h 850466"/>
              <a:gd name="connsiteX2-15" fmla="*/ 12192000 w 12192000"/>
              <a:gd name="connsiteY2-16" fmla="*/ 850466 h 850466"/>
              <a:gd name="connsiteX3-17" fmla="*/ 0 w 12192000"/>
              <a:gd name="connsiteY3-18" fmla="*/ 850466 h 850466"/>
              <a:gd name="connsiteX4-19" fmla="*/ 0 w 12192000"/>
              <a:gd name="connsiteY4-20" fmla="*/ 186551 h 850466"/>
              <a:gd name="connsiteX0-21" fmla="*/ 0 w 12192000"/>
              <a:gd name="connsiteY0-22" fmla="*/ 108198 h 772113"/>
              <a:gd name="connsiteX1-23" fmla="*/ 12192000 w 12192000"/>
              <a:gd name="connsiteY1-24" fmla="*/ 260598 h 772113"/>
              <a:gd name="connsiteX2-25" fmla="*/ 12192000 w 12192000"/>
              <a:gd name="connsiteY2-26" fmla="*/ 772113 h 772113"/>
              <a:gd name="connsiteX3-27" fmla="*/ 0 w 12192000"/>
              <a:gd name="connsiteY3-28" fmla="*/ 772113 h 772113"/>
              <a:gd name="connsiteX4-29" fmla="*/ 0 w 12192000"/>
              <a:gd name="connsiteY4-30" fmla="*/ 108198 h 7721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772113">
                <a:moveTo>
                  <a:pt x="0" y="108198"/>
                </a:moveTo>
                <a:cubicBezTo>
                  <a:pt x="1435100" y="-387102"/>
                  <a:pt x="7759700" y="1022598"/>
                  <a:pt x="12192000" y="260598"/>
                </a:cubicBezTo>
                <a:lnTo>
                  <a:pt x="12192000" y="772113"/>
                </a:lnTo>
                <a:lnTo>
                  <a:pt x="0" y="772113"/>
                </a:lnTo>
                <a:lnTo>
                  <a:pt x="0" y="108198"/>
                </a:lnTo>
                <a:close/>
              </a:path>
            </a:pathLst>
          </a:custGeom>
          <a:solidFill>
            <a:srgbClr val="428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10600030101010101" pitchFamily="2" charset="-122"/>
              <a:ea typeface="等线" panose="02010600030101010101" pitchFamily="2" charset="-122"/>
            </a:endParaRPr>
          </a:p>
        </p:txBody>
      </p:sp>
      <p:sp>
        <p:nvSpPr>
          <p:cNvPr id="20" name="矩形 14"/>
          <p:cNvSpPr/>
          <p:nvPr/>
        </p:nvSpPr>
        <p:spPr>
          <a:xfrm flipH="1">
            <a:off x="0" y="6115050"/>
            <a:ext cx="12192000" cy="771525"/>
          </a:xfrm>
          <a:custGeom>
            <a:avLst/>
            <a:gdLst>
              <a:gd name="connsiteX0" fmla="*/ 0 w 12192000"/>
              <a:gd name="connsiteY0" fmla="*/ 0 h 663915"/>
              <a:gd name="connsiteX1" fmla="*/ 12192000 w 12192000"/>
              <a:gd name="connsiteY1" fmla="*/ 0 h 663915"/>
              <a:gd name="connsiteX2" fmla="*/ 12192000 w 12192000"/>
              <a:gd name="connsiteY2" fmla="*/ 663915 h 663915"/>
              <a:gd name="connsiteX3" fmla="*/ 0 w 12192000"/>
              <a:gd name="connsiteY3" fmla="*/ 663915 h 663915"/>
              <a:gd name="connsiteX4" fmla="*/ 0 w 12192000"/>
              <a:gd name="connsiteY4" fmla="*/ 0 h 663915"/>
              <a:gd name="connsiteX0-1" fmla="*/ 0 w 12192000"/>
              <a:gd name="connsiteY0-2" fmla="*/ 220133 h 884048"/>
              <a:gd name="connsiteX1-3" fmla="*/ 12192000 w 12192000"/>
              <a:gd name="connsiteY1-4" fmla="*/ 220133 h 884048"/>
              <a:gd name="connsiteX2-5" fmla="*/ 12192000 w 12192000"/>
              <a:gd name="connsiteY2-6" fmla="*/ 884048 h 884048"/>
              <a:gd name="connsiteX3-7" fmla="*/ 0 w 12192000"/>
              <a:gd name="connsiteY3-8" fmla="*/ 884048 h 884048"/>
              <a:gd name="connsiteX4-9" fmla="*/ 0 w 12192000"/>
              <a:gd name="connsiteY4-10" fmla="*/ 220133 h 884048"/>
              <a:gd name="connsiteX0-11" fmla="*/ 0 w 12192000"/>
              <a:gd name="connsiteY0-12" fmla="*/ 186551 h 850466"/>
              <a:gd name="connsiteX1-13" fmla="*/ 12192000 w 12192000"/>
              <a:gd name="connsiteY1-14" fmla="*/ 338951 h 850466"/>
              <a:gd name="connsiteX2-15" fmla="*/ 12192000 w 12192000"/>
              <a:gd name="connsiteY2-16" fmla="*/ 850466 h 850466"/>
              <a:gd name="connsiteX3-17" fmla="*/ 0 w 12192000"/>
              <a:gd name="connsiteY3-18" fmla="*/ 850466 h 850466"/>
              <a:gd name="connsiteX4-19" fmla="*/ 0 w 12192000"/>
              <a:gd name="connsiteY4-20" fmla="*/ 186551 h 850466"/>
              <a:gd name="connsiteX0-21" fmla="*/ 0 w 12192000"/>
              <a:gd name="connsiteY0-22" fmla="*/ 108198 h 772113"/>
              <a:gd name="connsiteX1-23" fmla="*/ 12192000 w 12192000"/>
              <a:gd name="connsiteY1-24" fmla="*/ 260598 h 772113"/>
              <a:gd name="connsiteX2-25" fmla="*/ 12192000 w 12192000"/>
              <a:gd name="connsiteY2-26" fmla="*/ 772113 h 772113"/>
              <a:gd name="connsiteX3-27" fmla="*/ 0 w 12192000"/>
              <a:gd name="connsiteY3-28" fmla="*/ 772113 h 772113"/>
              <a:gd name="connsiteX4-29" fmla="*/ 0 w 12192000"/>
              <a:gd name="connsiteY4-30" fmla="*/ 108198 h 7721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772113">
                <a:moveTo>
                  <a:pt x="0" y="108198"/>
                </a:moveTo>
                <a:cubicBezTo>
                  <a:pt x="1435100" y="-387102"/>
                  <a:pt x="7759700" y="1022598"/>
                  <a:pt x="12192000" y="260598"/>
                </a:cubicBezTo>
                <a:lnTo>
                  <a:pt x="12192000" y="772113"/>
                </a:lnTo>
                <a:lnTo>
                  <a:pt x="0" y="772113"/>
                </a:lnTo>
                <a:lnTo>
                  <a:pt x="0" y="108198"/>
                </a:lnTo>
                <a:close/>
              </a:path>
            </a:pathLst>
          </a:custGeom>
          <a:solidFill>
            <a:srgbClr val="55A033">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rcRect/>
          <a:stretch>
            <a:fillRect/>
          </a:stretch>
        </p:blipFill>
        <p:spPr bwMode="auto">
          <a:xfrm>
            <a:off x="0" y="796925"/>
            <a:ext cx="4829175" cy="6062663"/>
          </a:xfrm>
          <a:prstGeom prst="rect">
            <a:avLst/>
          </a:prstGeom>
          <a:noFill/>
          <a:ln w="9525">
            <a:noFill/>
            <a:miter lim="800000"/>
            <a:headEnd/>
            <a:tailEnd/>
          </a:ln>
        </p:spPr>
      </p:pic>
      <p:grpSp>
        <p:nvGrpSpPr>
          <p:cNvPr id="2" name="组合 1"/>
          <p:cNvGrpSpPr/>
          <p:nvPr/>
        </p:nvGrpSpPr>
        <p:grpSpPr bwMode="auto">
          <a:xfrm>
            <a:off x="989013" y="1287463"/>
            <a:ext cx="2759075" cy="4397375"/>
            <a:chOff x="989151" y="1288233"/>
            <a:chExt cx="2758316" cy="4396665"/>
          </a:xfrm>
        </p:grpSpPr>
        <p:pic>
          <p:nvPicPr>
            <p:cNvPr id="36883" name="Picture 3@|13FFC:16777215|FBC:16777215|LFC:16777215|LBC:16777215"/>
            <p:cNvPicPr>
              <a:picLocks noChangeAspect="1"/>
            </p:cNvPicPr>
            <p:nvPr/>
          </p:nvPicPr>
          <p:blipFill>
            <a:blip r:embed="rId2"/>
            <a:srcRect/>
            <a:stretch>
              <a:fillRect/>
            </a:stretch>
          </p:blipFill>
          <p:spPr bwMode="auto">
            <a:xfrm rot="1546358">
              <a:off x="989151" y="1288233"/>
              <a:ext cx="2758316" cy="4396665"/>
            </a:xfrm>
            <a:prstGeom prst="rect">
              <a:avLst/>
            </a:prstGeom>
            <a:noFill/>
            <a:ln w="9525">
              <a:noFill/>
              <a:miter lim="800000"/>
              <a:headEnd/>
              <a:tailEnd/>
            </a:ln>
          </p:spPr>
        </p:pic>
        <p:sp>
          <p:nvSpPr>
            <p:cNvPr id="36884" name="TextBox 4@|17FFC:16777215|FBC:16777215|LFC:16777215|LBC:16777215"/>
            <p:cNvSpPr txBox="1">
              <a:spLocks noChangeArrowheads="1"/>
            </p:cNvSpPr>
            <p:nvPr/>
          </p:nvSpPr>
          <p:spPr bwMode="auto">
            <a:xfrm>
              <a:off x="1822889" y="2118212"/>
              <a:ext cx="1253869" cy="2646878"/>
            </a:xfrm>
            <a:prstGeom prst="rect">
              <a:avLst/>
            </a:prstGeom>
            <a:noFill/>
            <a:ln w="9525">
              <a:noFill/>
              <a:miter lim="800000"/>
            </a:ln>
          </p:spPr>
          <p:txBody>
            <a:bodyPr wrap="none">
              <a:spAutoFit/>
            </a:bodyPr>
            <a:lstStyle/>
            <a:p>
              <a:pPr eaLnBrk="1" hangingPunct="1"/>
              <a:r>
                <a:rPr lang="en-US" altLang="zh-CN" sz="16600" b="1">
                  <a:solidFill>
                    <a:srgbClr val="FFFFFF"/>
                  </a:solidFill>
                  <a:latin typeface="Impact" panose="020B0806030902050204" pitchFamily="34" charset="0"/>
                </a:rPr>
                <a:t>4</a:t>
              </a:r>
              <a:endParaRPr lang="zh-CN" altLang="en-US" sz="16600" b="1">
                <a:solidFill>
                  <a:srgbClr val="FFFFFF"/>
                </a:solidFill>
                <a:latin typeface="Impact" panose="020B0806030902050204" pitchFamily="34" charset="0"/>
              </a:endParaRPr>
            </a:p>
          </p:txBody>
        </p:sp>
      </p:grpSp>
      <p:sp>
        <p:nvSpPr>
          <p:cNvPr id="6" name="文本框 5"/>
          <p:cNvSpPr txBox="1">
            <a:spLocks noChangeArrowheads="1"/>
          </p:cNvSpPr>
          <p:nvPr/>
        </p:nvSpPr>
        <p:spPr bwMode="auto">
          <a:xfrm>
            <a:off x="4692650" y="2563813"/>
            <a:ext cx="2316480" cy="922020"/>
          </a:xfrm>
          <a:prstGeom prst="rect">
            <a:avLst/>
          </a:prstGeom>
          <a:noFill/>
          <a:ln w="9525">
            <a:noFill/>
            <a:miter lim="800000"/>
          </a:ln>
        </p:spPr>
        <p:txBody>
          <a:bodyPr wrap="none">
            <a:spAutoFit/>
          </a:bodyPr>
          <a:lstStyle/>
          <a:p>
            <a:pPr eaLnBrk="1" hangingPunct="1"/>
            <a:r>
              <a:rPr lang="en-US" altLang="zh-CN" sz="5400" b="1" dirty="0">
                <a:solidFill>
                  <a:srgbClr val="4A9B33"/>
                </a:solidFill>
                <a:latin typeface="微软雅黑" panose="020B0503020204020204" pitchFamily="34" charset="-122"/>
              </a:rPr>
              <a:t>UI</a:t>
            </a:r>
            <a:r>
              <a:rPr lang="zh-CN" altLang="en-US" sz="5400" b="1" dirty="0">
                <a:solidFill>
                  <a:srgbClr val="4A9B33"/>
                </a:solidFill>
                <a:latin typeface="微软雅黑" panose="020B0503020204020204" pitchFamily="34" charset="-122"/>
              </a:rPr>
              <a:t>界面</a:t>
            </a:r>
            <a:endParaRPr lang="zh-CN" altLang="en-US" sz="5400" b="1" dirty="0">
              <a:solidFill>
                <a:srgbClr val="4A9B33"/>
              </a:solidFill>
              <a:latin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par>
                                <p:cTn id="11" presetID="2" presetClass="entr" presetSubtype="12" accel="6400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0-#ppt_w/2"/>
                                          </p:val>
                                        </p:tav>
                                        <p:tav tm="100000">
                                          <p:val>
                                            <p:strVal val="#ppt_x"/>
                                          </p:val>
                                        </p:tav>
                                      </p:tavLst>
                                    </p:anim>
                                    <p:anim calcmode="lin" valueType="num">
                                      <p:cBhvr additive="base">
                                        <p:cTn id="14" dur="1000" fill="hold"/>
                                        <p:tgtEl>
                                          <p:spTgt spid="7"/>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90" name="组合 34"/>
          <p:cNvGrpSpPr/>
          <p:nvPr/>
        </p:nvGrpSpPr>
        <p:grpSpPr bwMode="auto">
          <a:xfrm>
            <a:off x="284163" y="55563"/>
            <a:ext cx="2952750" cy="857250"/>
            <a:chOff x="312964" y="12700"/>
            <a:chExt cx="2952751" cy="856370"/>
          </a:xfrm>
        </p:grpSpPr>
        <p:sp>
          <p:nvSpPr>
            <p:cNvPr id="36" name="圆角矩形 35"/>
            <p:cNvSpPr/>
            <p:nvPr/>
          </p:nvSpPr>
          <p:spPr>
            <a:xfrm>
              <a:off x="368526" y="282298"/>
              <a:ext cx="2897189" cy="380609"/>
            </a:xfrm>
            <a:prstGeom prst="roundRect">
              <a:avLst>
                <a:gd name="adj" fmla="val 50000"/>
              </a:avLst>
            </a:prstGeom>
            <a:solidFill>
              <a:srgbClr val="FFFFFF"/>
            </a:solidFill>
            <a:ln w="28575">
              <a:solidFill>
                <a:srgbClr val="4F9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rgbClr val="3F7B33"/>
                </a:solidFill>
              </a:endParaRPr>
            </a:p>
          </p:txBody>
        </p:sp>
        <p:pic>
          <p:nvPicPr>
            <p:cNvPr id="16393" name="图片 36"/>
            <p:cNvPicPr>
              <a:picLocks noChangeAspect="1"/>
            </p:cNvPicPr>
            <p:nvPr/>
          </p:nvPicPr>
          <p:blipFill>
            <a:blip r:embed="rId1" cstate="email"/>
            <a:srcRect/>
            <a:stretch>
              <a:fillRect/>
            </a:stretch>
          </p:blipFill>
          <p:spPr bwMode="auto">
            <a:xfrm rot="2055465">
              <a:off x="312964" y="12700"/>
              <a:ext cx="498555" cy="856370"/>
            </a:xfrm>
            <a:prstGeom prst="rect">
              <a:avLst/>
            </a:prstGeom>
            <a:noFill/>
            <a:ln w="9525">
              <a:noFill/>
              <a:miter lim="800000"/>
              <a:headEnd/>
              <a:tailEnd/>
            </a:ln>
          </p:spPr>
        </p:pic>
        <p:sp>
          <p:nvSpPr>
            <p:cNvPr id="16394" name="文本框 37"/>
            <p:cNvSpPr txBox="1">
              <a:spLocks noChangeArrowheads="1"/>
            </p:cNvSpPr>
            <p:nvPr/>
          </p:nvSpPr>
          <p:spPr bwMode="auto">
            <a:xfrm>
              <a:off x="846341" y="282152"/>
              <a:ext cx="2260940" cy="367922"/>
            </a:xfrm>
            <a:prstGeom prst="rect">
              <a:avLst/>
            </a:prstGeom>
            <a:noFill/>
            <a:ln w="9525">
              <a:noFill/>
              <a:miter lim="800000"/>
            </a:ln>
          </p:spPr>
          <p:txBody>
            <a:bodyPr wrap="square">
              <a:spAutoFit/>
            </a:bodyPr>
            <a:lstStyle/>
            <a:p>
              <a:pPr algn="ctr" eaLnBrk="1" hangingPunct="1"/>
              <a:r>
                <a:rPr lang="en-US" altLang="zh-CN" b="1" dirty="0">
                  <a:solidFill>
                    <a:srgbClr val="3C7832"/>
                  </a:solidFill>
                  <a:latin typeface="微软雅黑" panose="020B0503020204020204" pitchFamily="34" charset="-122"/>
                </a:rPr>
                <a:t>UI</a:t>
              </a:r>
              <a:r>
                <a:rPr lang="zh-CN" altLang="en-US" b="1" dirty="0">
                  <a:solidFill>
                    <a:srgbClr val="3C7832"/>
                  </a:solidFill>
                  <a:latin typeface="微软雅黑" panose="020B0503020204020204" pitchFamily="34" charset="-122"/>
                </a:rPr>
                <a:t>界面</a:t>
              </a:r>
              <a:endParaRPr lang="zh-CN" altLang="en-US" b="1" dirty="0">
                <a:solidFill>
                  <a:srgbClr val="3C7832"/>
                </a:solidFill>
                <a:latin typeface="微软雅黑" panose="020B0503020204020204" pitchFamily="34" charset="-122"/>
              </a:endParaRPr>
            </a:p>
          </p:txBody>
        </p:sp>
        <p:sp>
          <p:nvSpPr>
            <p:cNvPr id="16395" name="文本框 38"/>
            <p:cNvSpPr txBox="1">
              <a:spLocks noChangeArrowheads="1"/>
            </p:cNvSpPr>
            <p:nvPr/>
          </p:nvSpPr>
          <p:spPr bwMode="auto">
            <a:xfrm>
              <a:off x="354643" y="266858"/>
              <a:ext cx="411480" cy="367922"/>
            </a:xfrm>
            <a:prstGeom prst="rect">
              <a:avLst/>
            </a:prstGeom>
            <a:noFill/>
            <a:ln w="9525">
              <a:noFill/>
              <a:miter lim="800000"/>
            </a:ln>
          </p:spPr>
          <p:txBody>
            <a:bodyPr wrap="none">
              <a:spAutoFit/>
            </a:bodyPr>
            <a:lstStyle/>
            <a:p>
              <a:pPr eaLnBrk="1" hangingPunct="1"/>
              <a:r>
                <a:rPr lang="zh-CN" altLang="en-US" b="1" dirty="0">
                  <a:solidFill>
                    <a:schemeClr val="bg1"/>
                  </a:solidFill>
                  <a:latin typeface="微软雅黑" panose="020B0503020204020204" pitchFamily="34" charset="-122"/>
                </a:rPr>
                <a:t>四</a:t>
              </a:r>
              <a:endParaRPr lang="zh-CN" altLang="en-US" b="1" dirty="0">
                <a:solidFill>
                  <a:schemeClr val="bg1"/>
                </a:solidFill>
                <a:latin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981075" y="1457960"/>
            <a:ext cx="3329940" cy="4114800"/>
          </a:xfrm>
          <a:prstGeom prst="rect">
            <a:avLst/>
          </a:prstGeom>
        </p:spPr>
      </p:pic>
      <p:pic>
        <p:nvPicPr>
          <p:cNvPr id="3" name="ui">
            <a:hlinkClick r:id="" action="ppaction://media"/>
          </p:cNvPr>
          <p:cNvPicPr/>
          <p:nvPr>
            <a:videoFile r:link="rId3"/>
            <p:extLst>
              <p:ext uri="{DAA4B4D4-6D71-4841-9C94-3DE7FCFB9230}">
                <p14:media xmlns:p14="http://schemas.microsoft.com/office/powerpoint/2010/main" r:embed="rId4"/>
              </p:ext>
            </p:extLst>
          </p:nvPr>
        </p:nvPicPr>
        <p:blipFill>
          <a:blip r:embed="rId5"/>
          <a:stretch>
            <a:fillRect/>
          </a:stretch>
        </p:blipFill>
        <p:spPr>
          <a:xfrm>
            <a:off x="5758180" y="1493520"/>
            <a:ext cx="5255260" cy="3871595"/>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4"/>
          <p:cNvSpPr/>
          <p:nvPr/>
        </p:nvSpPr>
        <p:spPr>
          <a:xfrm>
            <a:off x="0" y="6115050"/>
            <a:ext cx="12192000" cy="771525"/>
          </a:xfrm>
          <a:custGeom>
            <a:avLst/>
            <a:gdLst>
              <a:gd name="connsiteX0" fmla="*/ 0 w 12192000"/>
              <a:gd name="connsiteY0" fmla="*/ 0 h 663915"/>
              <a:gd name="connsiteX1" fmla="*/ 12192000 w 12192000"/>
              <a:gd name="connsiteY1" fmla="*/ 0 h 663915"/>
              <a:gd name="connsiteX2" fmla="*/ 12192000 w 12192000"/>
              <a:gd name="connsiteY2" fmla="*/ 663915 h 663915"/>
              <a:gd name="connsiteX3" fmla="*/ 0 w 12192000"/>
              <a:gd name="connsiteY3" fmla="*/ 663915 h 663915"/>
              <a:gd name="connsiteX4" fmla="*/ 0 w 12192000"/>
              <a:gd name="connsiteY4" fmla="*/ 0 h 663915"/>
              <a:gd name="connsiteX0-1" fmla="*/ 0 w 12192000"/>
              <a:gd name="connsiteY0-2" fmla="*/ 220133 h 884048"/>
              <a:gd name="connsiteX1-3" fmla="*/ 12192000 w 12192000"/>
              <a:gd name="connsiteY1-4" fmla="*/ 220133 h 884048"/>
              <a:gd name="connsiteX2-5" fmla="*/ 12192000 w 12192000"/>
              <a:gd name="connsiteY2-6" fmla="*/ 884048 h 884048"/>
              <a:gd name="connsiteX3-7" fmla="*/ 0 w 12192000"/>
              <a:gd name="connsiteY3-8" fmla="*/ 884048 h 884048"/>
              <a:gd name="connsiteX4-9" fmla="*/ 0 w 12192000"/>
              <a:gd name="connsiteY4-10" fmla="*/ 220133 h 884048"/>
              <a:gd name="connsiteX0-11" fmla="*/ 0 w 12192000"/>
              <a:gd name="connsiteY0-12" fmla="*/ 186551 h 850466"/>
              <a:gd name="connsiteX1-13" fmla="*/ 12192000 w 12192000"/>
              <a:gd name="connsiteY1-14" fmla="*/ 338951 h 850466"/>
              <a:gd name="connsiteX2-15" fmla="*/ 12192000 w 12192000"/>
              <a:gd name="connsiteY2-16" fmla="*/ 850466 h 850466"/>
              <a:gd name="connsiteX3-17" fmla="*/ 0 w 12192000"/>
              <a:gd name="connsiteY3-18" fmla="*/ 850466 h 850466"/>
              <a:gd name="connsiteX4-19" fmla="*/ 0 w 12192000"/>
              <a:gd name="connsiteY4-20" fmla="*/ 186551 h 850466"/>
              <a:gd name="connsiteX0-21" fmla="*/ 0 w 12192000"/>
              <a:gd name="connsiteY0-22" fmla="*/ 108198 h 772113"/>
              <a:gd name="connsiteX1-23" fmla="*/ 12192000 w 12192000"/>
              <a:gd name="connsiteY1-24" fmla="*/ 260598 h 772113"/>
              <a:gd name="connsiteX2-25" fmla="*/ 12192000 w 12192000"/>
              <a:gd name="connsiteY2-26" fmla="*/ 772113 h 772113"/>
              <a:gd name="connsiteX3-27" fmla="*/ 0 w 12192000"/>
              <a:gd name="connsiteY3-28" fmla="*/ 772113 h 772113"/>
              <a:gd name="connsiteX4-29" fmla="*/ 0 w 12192000"/>
              <a:gd name="connsiteY4-30" fmla="*/ 108198 h 7721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772113">
                <a:moveTo>
                  <a:pt x="0" y="108198"/>
                </a:moveTo>
                <a:cubicBezTo>
                  <a:pt x="1435100" y="-387102"/>
                  <a:pt x="7759700" y="1022598"/>
                  <a:pt x="12192000" y="260598"/>
                </a:cubicBezTo>
                <a:lnTo>
                  <a:pt x="12192000" y="772113"/>
                </a:lnTo>
                <a:lnTo>
                  <a:pt x="0" y="772113"/>
                </a:lnTo>
                <a:lnTo>
                  <a:pt x="0" y="108198"/>
                </a:lnTo>
                <a:close/>
              </a:path>
            </a:pathLst>
          </a:custGeom>
          <a:solidFill>
            <a:srgbClr val="428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10600030101010101" pitchFamily="2" charset="-122"/>
              <a:ea typeface="等线" panose="02010600030101010101" pitchFamily="2" charset="-122"/>
            </a:endParaRPr>
          </a:p>
        </p:txBody>
      </p:sp>
      <p:sp>
        <p:nvSpPr>
          <p:cNvPr id="20" name="矩形 14"/>
          <p:cNvSpPr/>
          <p:nvPr/>
        </p:nvSpPr>
        <p:spPr>
          <a:xfrm flipH="1">
            <a:off x="0" y="6115050"/>
            <a:ext cx="12192000" cy="771525"/>
          </a:xfrm>
          <a:custGeom>
            <a:avLst/>
            <a:gdLst>
              <a:gd name="connsiteX0" fmla="*/ 0 w 12192000"/>
              <a:gd name="connsiteY0" fmla="*/ 0 h 663915"/>
              <a:gd name="connsiteX1" fmla="*/ 12192000 w 12192000"/>
              <a:gd name="connsiteY1" fmla="*/ 0 h 663915"/>
              <a:gd name="connsiteX2" fmla="*/ 12192000 w 12192000"/>
              <a:gd name="connsiteY2" fmla="*/ 663915 h 663915"/>
              <a:gd name="connsiteX3" fmla="*/ 0 w 12192000"/>
              <a:gd name="connsiteY3" fmla="*/ 663915 h 663915"/>
              <a:gd name="connsiteX4" fmla="*/ 0 w 12192000"/>
              <a:gd name="connsiteY4" fmla="*/ 0 h 663915"/>
              <a:gd name="connsiteX0-1" fmla="*/ 0 w 12192000"/>
              <a:gd name="connsiteY0-2" fmla="*/ 220133 h 884048"/>
              <a:gd name="connsiteX1-3" fmla="*/ 12192000 w 12192000"/>
              <a:gd name="connsiteY1-4" fmla="*/ 220133 h 884048"/>
              <a:gd name="connsiteX2-5" fmla="*/ 12192000 w 12192000"/>
              <a:gd name="connsiteY2-6" fmla="*/ 884048 h 884048"/>
              <a:gd name="connsiteX3-7" fmla="*/ 0 w 12192000"/>
              <a:gd name="connsiteY3-8" fmla="*/ 884048 h 884048"/>
              <a:gd name="connsiteX4-9" fmla="*/ 0 w 12192000"/>
              <a:gd name="connsiteY4-10" fmla="*/ 220133 h 884048"/>
              <a:gd name="connsiteX0-11" fmla="*/ 0 w 12192000"/>
              <a:gd name="connsiteY0-12" fmla="*/ 186551 h 850466"/>
              <a:gd name="connsiteX1-13" fmla="*/ 12192000 w 12192000"/>
              <a:gd name="connsiteY1-14" fmla="*/ 338951 h 850466"/>
              <a:gd name="connsiteX2-15" fmla="*/ 12192000 w 12192000"/>
              <a:gd name="connsiteY2-16" fmla="*/ 850466 h 850466"/>
              <a:gd name="connsiteX3-17" fmla="*/ 0 w 12192000"/>
              <a:gd name="connsiteY3-18" fmla="*/ 850466 h 850466"/>
              <a:gd name="connsiteX4-19" fmla="*/ 0 w 12192000"/>
              <a:gd name="connsiteY4-20" fmla="*/ 186551 h 850466"/>
              <a:gd name="connsiteX0-21" fmla="*/ 0 w 12192000"/>
              <a:gd name="connsiteY0-22" fmla="*/ 108198 h 772113"/>
              <a:gd name="connsiteX1-23" fmla="*/ 12192000 w 12192000"/>
              <a:gd name="connsiteY1-24" fmla="*/ 260598 h 772113"/>
              <a:gd name="connsiteX2-25" fmla="*/ 12192000 w 12192000"/>
              <a:gd name="connsiteY2-26" fmla="*/ 772113 h 772113"/>
              <a:gd name="connsiteX3-27" fmla="*/ 0 w 12192000"/>
              <a:gd name="connsiteY3-28" fmla="*/ 772113 h 772113"/>
              <a:gd name="connsiteX4-29" fmla="*/ 0 w 12192000"/>
              <a:gd name="connsiteY4-30" fmla="*/ 108198 h 7721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772113">
                <a:moveTo>
                  <a:pt x="0" y="108198"/>
                </a:moveTo>
                <a:cubicBezTo>
                  <a:pt x="1435100" y="-387102"/>
                  <a:pt x="7759700" y="1022598"/>
                  <a:pt x="12192000" y="260598"/>
                </a:cubicBezTo>
                <a:lnTo>
                  <a:pt x="12192000" y="772113"/>
                </a:lnTo>
                <a:lnTo>
                  <a:pt x="0" y="772113"/>
                </a:lnTo>
                <a:lnTo>
                  <a:pt x="0" y="108198"/>
                </a:lnTo>
                <a:close/>
              </a:path>
            </a:pathLst>
          </a:custGeom>
          <a:solidFill>
            <a:srgbClr val="55A033">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rcRect/>
          <a:stretch>
            <a:fillRect/>
          </a:stretch>
        </p:blipFill>
        <p:spPr bwMode="auto">
          <a:xfrm>
            <a:off x="0" y="796925"/>
            <a:ext cx="4829175" cy="6062663"/>
          </a:xfrm>
          <a:prstGeom prst="rect">
            <a:avLst/>
          </a:prstGeom>
          <a:noFill/>
          <a:ln w="9525">
            <a:noFill/>
            <a:miter lim="800000"/>
            <a:headEnd/>
            <a:tailEnd/>
          </a:ln>
        </p:spPr>
      </p:pic>
      <p:grpSp>
        <p:nvGrpSpPr>
          <p:cNvPr id="2" name="组合 1"/>
          <p:cNvGrpSpPr/>
          <p:nvPr/>
        </p:nvGrpSpPr>
        <p:grpSpPr bwMode="auto">
          <a:xfrm>
            <a:off x="989013" y="1287463"/>
            <a:ext cx="2759075" cy="4397375"/>
            <a:chOff x="989151" y="1288233"/>
            <a:chExt cx="2758316" cy="4396665"/>
          </a:xfrm>
        </p:grpSpPr>
        <p:pic>
          <p:nvPicPr>
            <p:cNvPr id="44051" name="Picture 3@|13FFC:16777215|FBC:16777215|LFC:16777215|LBC:16777215"/>
            <p:cNvPicPr>
              <a:picLocks noChangeAspect="1"/>
            </p:cNvPicPr>
            <p:nvPr/>
          </p:nvPicPr>
          <p:blipFill>
            <a:blip r:embed="rId2"/>
            <a:srcRect/>
            <a:stretch>
              <a:fillRect/>
            </a:stretch>
          </p:blipFill>
          <p:spPr bwMode="auto">
            <a:xfrm rot="1546358">
              <a:off x="989151" y="1288233"/>
              <a:ext cx="2758316" cy="4396665"/>
            </a:xfrm>
            <a:prstGeom prst="rect">
              <a:avLst/>
            </a:prstGeom>
            <a:noFill/>
            <a:ln w="9525">
              <a:noFill/>
              <a:miter lim="800000"/>
              <a:headEnd/>
              <a:tailEnd/>
            </a:ln>
          </p:spPr>
        </p:pic>
        <p:sp>
          <p:nvSpPr>
            <p:cNvPr id="44052" name="TextBox 4@|17FFC:16777215|FBC:16777215|LFC:16777215|LBC:16777215"/>
            <p:cNvSpPr txBox="1">
              <a:spLocks noChangeArrowheads="1"/>
            </p:cNvSpPr>
            <p:nvPr/>
          </p:nvSpPr>
          <p:spPr bwMode="auto">
            <a:xfrm>
              <a:off x="1822889" y="2118212"/>
              <a:ext cx="1327608" cy="2646878"/>
            </a:xfrm>
            <a:prstGeom prst="rect">
              <a:avLst/>
            </a:prstGeom>
            <a:noFill/>
            <a:ln w="9525">
              <a:noFill/>
              <a:miter lim="800000"/>
            </a:ln>
          </p:spPr>
          <p:txBody>
            <a:bodyPr wrap="none">
              <a:spAutoFit/>
            </a:bodyPr>
            <a:lstStyle/>
            <a:p>
              <a:pPr eaLnBrk="1" hangingPunct="1"/>
              <a:r>
                <a:rPr lang="en-US" altLang="zh-CN" sz="16600" b="1">
                  <a:solidFill>
                    <a:srgbClr val="FFFFFF"/>
                  </a:solidFill>
                  <a:latin typeface="Impact" panose="020B0806030902050204" pitchFamily="34" charset="0"/>
                </a:rPr>
                <a:t>5</a:t>
              </a:r>
              <a:endParaRPr lang="zh-CN" altLang="en-US" sz="16600" b="1">
                <a:solidFill>
                  <a:srgbClr val="FFFFFF"/>
                </a:solidFill>
                <a:latin typeface="Impact" panose="020B0806030902050204" pitchFamily="34" charset="0"/>
              </a:endParaRPr>
            </a:p>
          </p:txBody>
        </p:sp>
      </p:grpSp>
      <p:sp>
        <p:nvSpPr>
          <p:cNvPr id="6" name="文本框 5"/>
          <p:cNvSpPr txBox="1">
            <a:spLocks noChangeArrowheads="1"/>
          </p:cNvSpPr>
          <p:nvPr/>
        </p:nvSpPr>
        <p:spPr bwMode="auto">
          <a:xfrm>
            <a:off x="4865370" y="2604453"/>
            <a:ext cx="2954655" cy="923330"/>
          </a:xfrm>
          <a:prstGeom prst="rect">
            <a:avLst/>
          </a:prstGeom>
          <a:noFill/>
          <a:ln w="9525">
            <a:noFill/>
            <a:miter lim="800000"/>
          </a:ln>
        </p:spPr>
        <p:txBody>
          <a:bodyPr wrap="none">
            <a:spAutoFit/>
          </a:bodyPr>
          <a:lstStyle/>
          <a:p>
            <a:pPr eaLnBrk="1" hangingPunct="1"/>
            <a:r>
              <a:rPr lang="zh-CN" altLang="en-US" sz="5400" b="1" dirty="0">
                <a:solidFill>
                  <a:srgbClr val="4A9B33"/>
                </a:solidFill>
                <a:latin typeface="微软雅黑" panose="020B0503020204020204" pitchFamily="34" charset="-122"/>
              </a:rPr>
              <a:t>项目总结</a:t>
            </a:r>
            <a:endParaRPr lang="zh-CN" altLang="en-US" sz="5400" b="1" dirty="0">
              <a:solidFill>
                <a:srgbClr val="4A9B33"/>
              </a:solidFill>
              <a:latin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par>
                                <p:cTn id="11" presetID="2" presetClass="entr" presetSubtype="12" accel="6400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0-#ppt_w/2"/>
                                          </p:val>
                                        </p:tav>
                                        <p:tav tm="100000">
                                          <p:val>
                                            <p:strVal val="#ppt_x"/>
                                          </p:val>
                                        </p:tav>
                                      </p:tavLst>
                                    </p:anim>
                                    <p:anim calcmode="lin" valueType="num">
                                      <p:cBhvr additive="base">
                                        <p:cTn id="14" dur="1000" fill="hold"/>
                                        <p:tgtEl>
                                          <p:spTgt spid="7"/>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6@|17FFC:16777215|FBC:16777215|LFC:16777215|LBC:16777215"/>
          <p:cNvSpPr txBox="1"/>
          <p:nvPr/>
        </p:nvSpPr>
        <p:spPr bwMode="auto">
          <a:xfrm>
            <a:off x="1032510" y="1920875"/>
            <a:ext cx="10126345" cy="3046095"/>
          </a:xfrm>
          <a:prstGeom prst="rect">
            <a:avLst/>
          </a:prstGeom>
          <a:noFill/>
        </p:spPr>
        <p:txBody>
          <a:bodyPr wrap="square">
            <a:spAutoFit/>
          </a:bodyPr>
          <a:lstStyle/>
          <a:p>
            <a:pPr algn="just" defTabSz="1216660" eaLnBrk="1" fontAlgn="auto" hangingPunct="1">
              <a:lnSpc>
                <a:spcPct val="150000"/>
              </a:lnSpc>
              <a:spcBef>
                <a:spcPct val="20000"/>
              </a:spcBef>
              <a:spcAft>
                <a:spcPts val="0"/>
              </a:spcAft>
              <a:defRPr/>
            </a:pPr>
            <a:r>
              <a:rPr lang="zh-CN" altLang="en-US" sz="2000" dirty="0">
                <a:cs typeface="+mn-ea"/>
                <a:sym typeface="Arial" panose="020B0604020202020204" pitchFamily="34" charset="0"/>
              </a:rPr>
              <a:t>       在整个项目过程中，从环境的安装到代码的执行，以及</a:t>
            </a:r>
            <a:r>
              <a:rPr lang="en-US" altLang="zh-CN" sz="2000" dirty="0">
                <a:cs typeface="+mn-ea"/>
                <a:sym typeface="Arial" panose="020B0604020202020204" pitchFamily="34" charset="0"/>
              </a:rPr>
              <a:t>UI</a:t>
            </a:r>
            <a:r>
              <a:rPr lang="zh-CN" altLang="en-US" sz="2000" dirty="0">
                <a:cs typeface="+mn-ea"/>
                <a:sym typeface="Arial" panose="020B0604020202020204" pitchFamily="34" charset="0"/>
              </a:rPr>
              <a:t>界面的可视化，不同阶段遇到了各种问题，例如：</a:t>
            </a:r>
            <a:endParaRPr lang="zh-CN" altLang="en-US" sz="2000" dirty="0">
              <a:cs typeface="+mn-ea"/>
              <a:sym typeface="Arial" panose="020B0604020202020204" pitchFamily="34" charset="0"/>
            </a:endParaRPr>
          </a:p>
          <a:p>
            <a:pPr algn="just" defTabSz="1216660" eaLnBrk="1" fontAlgn="auto" hangingPunct="1">
              <a:lnSpc>
                <a:spcPct val="150000"/>
              </a:lnSpc>
              <a:spcBef>
                <a:spcPct val="20000"/>
              </a:spcBef>
              <a:spcAft>
                <a:spcPts val="0"/>
              </a:spcAft>
              <a:defRPr/>
            </a:pPr>
            <a:r>
              <a:rPr lang="zh-CN" altLang="en-US" sz="2000" dirty="0">
                <a:latin typeface="宋体" panose="02010600030101010101" pitchFamily="2" charset="-122"/>
                <a:ea typeface="宋体" panose="02010600030101010101" pitchFamily="2" charset="-122"/>
                <a:cs typeface="+mn-ea"/>
                <a:sym typeface="Arial" panose="020B0604020202020204" pitchFamily="34" charset="0"/>
              </a:rPr>
              <a:t>①</a:t>
            </a:r>
            <a:r>
              <a:rPr lang="zh-CN" altLang="en-US" sz="2000" dirty="0">
                <a:cs typeface="+mn-ea"/>
                <a:sym typeface="Arial" panose="020B0604020202020204" pitchFamily="34" charset="0"/>
              </a:rPr>
              <a:t>安装环境时报错最多的</a:t>
            </a:r>
            <a:r>
              <a:rPr lang="en-US" altLang="zh-CN" sz="2000" dirty="0">
                <a:cs typeface="+mn-ea"/>
                <a:sym typeface="Arial" panose="020B0604020202020204" pitchFamily="34" charset="0"/>
              </a:rPr>
              <a:t>tensorflow</a:t>
            </a:r>
            <a:r>
              <a:rPr lang="zh-CN" altLang="en-US" sz="2000" dirty="0">
                <a:cs typeface="+mn-ea"/>
                <a:sym typeface="Arial" panose="020B0604020202020204" pitchFamily="34" charset="0"/>
              </a:rPr>
              <a:t>，不是缺各种模块就是版本不兼容，经过多次尝试，选择了较稳定的版本</a:t>
            </a:r>
            <a:r>
              <a:rPr lang="en-US" altLang="zh-CN" sz="2000" dirty="0">
                <a:cs typeface="+mn-ea"/>
                <a:sym typeface="Arial" panose="020B0604020202020204" pitchFamily="34" charset="0"/>
              </a:rPr>
              <a:t>1.14.0</a:t>
            </a:r>
            <a:r>
              <a:rPr lang="zh-CN" altLang="en-US" sz="2000" dirty="0">
                <a:cs typeface="+mn-ea"/>
                <a:sym typeface="Arial" panose="020B0604020202020204" pitchFamily="34" charset="0"/>
              </a:rPr>
              <a:t>。</a:t>
            </a:r>
            <a:endParaRPr lang="zh-CN" altLang="en-US" sz="2000" dirty="0">
              <a:cs typeface="+mn-ea"/>
              <a:sym typeface="Arial" panose="020B0604020202020204" pitchFamily="34" charset="0"/>
            </a:endParaRPr>
          </a:p>
          <a:p>
            <a:pPr algn="just" defTabSz="1216660" eaLnBrk="1" fontAlgn="auto" hangingPunct="1">
              <a:lnSpc>
                <a:spcPct val="150000"/>
              </a:lnSpc>
              <a:spcBef>
                <a:spcPct val="20000"/>
              </a:spcBef>
              <a:spcAft>
                <a:spcPts val="0"/>
              </a:spcAft>
              <a:defRPr/>
            </a:pPr>
            <a:r>
              <a:rPr lang="zh-CN" altLang="en-US" sz="2000" dirty="0">
                <a:latin typeface="宋体" panose="02010600030101010101" pitchFamily="2" charset="-122"/>
                <a:ea typeface="宋体" panose="02010600030101010101" pitchFamily="2" charset="-122"/>
                <a:cs typeface="+mn-ea"/>
                <a:sym typeface="Arial" panose="020B0604020202020204" pitchFamily="34" charset="0"/>
              </a:rPr>
              <a:t>②</a:t>
            </a:r>
            <a:r>
              <a:rPr lang="zh-CN" altLang="en-US" sz="2000" dirty="0">
                <a:cs typeface="+mn-ea"/>
                <a:sym typeface="Arial" panose="020B0604020202020204" pitchFamily="34" charset="0"/>
              </a:rPr>
              <a:t>运行代码时要先阅读项目文档说明，了解代码的运行顺序，不然会达不到项目要求。</a:t>
            </a:r>
            <a:endParaRPr lang="zh-CN" altLang="en-US" sz="2000" dirty="0">
              <a:cs typeface="+mn-ea"/>
              <a:sym typeface="Arial" panose="020B0604020202020204" pitchFamily="34" charset="0"/>
            </a:endParaRPr>
          </a:p>
          <a:p>
            <a:pPr algn="just" defTabSz="1216660" eaLnBrk="1" fontAlgn="auto" hangingPunct="1">
              <a:lnSpc>
                <a:spcPct val="150000"/>
              </a:lnSpc>
              <a:spcBef>
                <a:spcPct val="20000"/>
              </a:spcBef>
              <a:spcAft>
                <a:spcPts val="0"/>
              </a:spcAft>
              <a:defRPr/>
            </a:pPr>
            <a:r>
              <a:rPr lang="zh-CN" altLang="en-US" sz="2000" dirty="0">
                <a:latin typeface="宋体" panose="02010600030101010101" pitchFamily="2" charset="-122"/>
                <a:ea typeface="宋体" panose="02010600030101010101" pitchFamily="2" charset="-122"/>
                <a:cs typeface="+mn-ea"/>
                <a:sym typeface="Arial" panose="020B0604020202020204" pitchFamily="34" charset="0"/>
              </a:rPr>
              <a:t>③</a:t>
            </a:r>
            <a:r>
              <a:rPr lang="zh-CN" altLang="en-US" sz="2000" dirty="0">
                <a:cs typeface="+mn-ea"/>
                <a:sym typeface="Arial" panose="020B0604020202020204" pitchFamily="34" charset="0"/>
              </a:rPr>
              <a:t>对于项目结果，因为训练的数据不多，导致模型准确率较低，结果的准确率随之较低。</a:t>
            </a:r>
            <a:endParaRPr lang="zh-CN" altLang="en-US" sz="2000" dirty="0">
              <a:cs typeface="+mn-ea"/>
              <a:sym typeface="Arial" panose="020B0604020202020204" pitchFamily="34" charset="0"/>
            </a:endParaRPr>
          </a:p>
        </p:txBody>
      </p:sp>
      <p:grpSp>
        <p:nvGrpSpPr>
          <p:cNvPr id="16390" name="组合 34"/>
          <p:cNvGrpSpPr/>
          <p:nvPr/>
        </p:nvGrpSpPr>
        <p:grpSpPr bwMode="auto">
          <a:xfrm>
            <a:off x="284163" y="55563"/>
            <a:ext cx="2952750" cy="857250"/>
            <a:chOff x="312964" y="12700"/>
            <a:chExt cx="2952751" cy="856370"/>
          </a:xfrm>
        </p:grpSpPr>
        <p:sp>
          <p:nvSpPr>
            <p:cNvPr id="36" name="圆角矩形 35"/>
            <p:cNvSpPr/>
            <p:nvPr/>
          </p:nvSpPr>
          <p:spPr>
            <a:xfrm>
              <a:off x="368526" y="282298"/>
              <a:ext cx="2897189" cy="380609"/>
            </a:xfrm>
            <a:prstGeom prst="roundRect">
              <a:avLst>
                <a:gd name="adj" fmla="val 50000"/>
              </a:avLst>
            </a:prstGeom>
            <a:solidFill>
              <a:srgbClr val="FFFFFF"/>
            </a:solidFill>
            <a:ln w="28575">
              <a:solidFill>
                <a:srgbClr val="4F9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rgbClr val="3F7B33"/>
                </a:solidFill>
              </a:endParaRPr>
            </a:p>
          </p:txBody>
        </p:sp>
        <p:pic>
          <p:nvPicPr>
            <p:cNvPr id="16393" name="图片 36"/>
            <p:cNvPicPr>
              <a:picLocks noChangeAspect="1"/>
            </p:cNvPicPr>
            <p:nvPr/>
          </p:nvPicPr>
          <p:blipFill>
            <a:blip r:embed="rId1" cstate="email"/>
            <a:srcRect/>
            <a:stretch>
              <a:fillRect/>
            </a:stretch>
          </p:blipFill>
          <p:spPr bwMode="auto">
            <a:xfrm rot="2055465">
              <a:off x="312964" y="12700"/>
              <a:ext cx="498555" cy="856370"/>
            </a:xfrm>
            <a:prstGeom prst="rect">
              <a:avLst/>
            </a:prstGeom>
            <a:noFill/>
            <a:ln w="9525">
              <a:noFill/>
              <a:miter lim="800000"/>
              <a:headEnd/>
              <a:tailEnd/>
            </a:ln>
          </p:spPr>
        </p:pic>
        <p:sp>
          <p:nvSpPr>
            <p:cNvPr id="16394" name="文本框 37"/>
            <p:cNvSpPr txBox="1">
              <a:spLocks noChangeArrowheads="1"/>
            </p:cNvSpPr>
            <p:nvPr/>
          </p:nvSpPr>
          <p:spPr bwMode="auto">
            <a:xfrm>
              <a:off x="846341" y="282152"/>
              <a:ext cx="2240620" cy="368953"/>
            </a:xfrm>
            <a:prstGeom prst="rect">
              <a:avLst/>
            </a:prstGeom>
            <a:noFill/>
            <a:ln w="9525">
              <a:noFill/>
              <a:miter lim="800000"/>
            </a:ln>
          </p:spPr>
          <p:txBody>
            <a:bodyPr wrap="square">
              <a:spAutoFit/>
            </a:bodyPr>
            <a:lstStyle/>
            <a:p>
              <a:pPr algn="ctr" eaLnBrk="1" hangingPunct="1"/>
              <a:r>
                <a:rPr lang="zh-CN" altLang="en-US" b="1" dirty="0">
                  <a:solidFill>
                    <a:srgbClr val="3C7832"/>
                  </a:solidFill>
                  <a:latin typeface="微软雅黑" panose="020B0503020204020204" pitchFamily="34" charset="-122"/>
                </a:rPr>
                <a:t>项目总结</a:t>
              </a:r>
              <a:endParaRPr lang="zh-CN" altLang="en-US" b="1" dirty="0">
                <a:solidFill>
                  <a:srgbClr val="3C7832"/>
                </a:solidFill>
                <a:latin typeface="微软雅黑" panose="020B0503020204020204" pitchFamily="34" charset="-122"/>
              </a:endParaRPr>
            </a:p>
          </p:txBody>
        </p:sp>
        <p:sp>
          <p:nvSpPr>
            <p:cNvPr id="16395" name="文本框 38"/>
            <p:cNvSpPr txBox="1">
              <a:spLocks noChangeArrowheads="1"/>
            </p:cNvSpPr>
            <p:nvPr/>
          </p:nvSpPr>
          <p:spPr bwMode="auto">
            <a:xfrm>
              <a:off x="364803" y="266858"/>
              <a:ext cx="415498" cy="368953"/>
            </a:xfrm>
            <a:prstGeom prst="rect">
              <a:avLst/>
            </a:prstGeom>
            <a:noFill/>
            <a:ln w="9525">
              <a:noFill/>
              <a:miter lim="800000"/>
            </a:ln>
          </p:spPr>
          <p:txBody>
            <a:bodyPr wrap="none">
              <a:spAutoFit/>
            </a:bodyPr>
            <a:lstStyle/>
            <a:p>
              <a:pPr eaLnBrk="1" hangingPunct="1"/>
              <a:r>
                <a:rPr lang="zh-CN" altLang="en-US" b="1" dirty="0">
                  <a:solidFill>
                    <a:schemeClr val="bg1"/>
                  </a:solidFill>
                  <a:latin typeface="微软雅黑" panose="020B0503020204020204" pitchFamily="34" charset="-122"/>
                </a:rPr>
                <a:t>五</a:t>
              </a:r>
              <a:endParaRPr lang="zh-CN" altLang="en-US" b="1" dirty="0">
                <a:solidFill>
                  <a:schemeClr val="bg1"/>
                </a:solidFill>
                <a:latin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6115050"/>
            <a:ext cx="12192000" cy="771525"/>
          </a:xfrm>
          <a:custGeom>
            <a:avLst/>
            <a:gdLst>
              <a:gd name="connsiteX0" fmla="*/ 0 w 12192000"/>
              <a:gd name="connsiteY0" fmla="*/ 0 h 663915"/>
              <a:gd name="connsiteX1" fmla="*/ 12192000 w 12192000"/>
              <a:gd name="connsiteY1" fmla="*/ 0 h 663915"/>
              <a:gd name="connsiteX2" fmla="*/ 12192000 w 12192000"/>
              <a:gd name="connsiteY2" fmla="*/ 663915 h 663915"/>
              <a:gd name="connsiteX3" fmla="*/ 0 w 12192000"/>
              <a:gd name="connsiteY3" fmla="*/ 663915 h 663915"/>
              <a:gd name="connsiteX4" fmla="*/ 0 w 12192000"/>
              <a:gd name="connsiteY4" fmla="*/ 0 h 663915"/>
              <a:gd name="connsiteX0-1" fmla="*/ 0 w 12192000"/>
              <a:gd name="connsiteY0-2" fmla="*/ 220133 h 884048"/>
              <a:gd name="connsiteX1-3" fmla="*/ 12192000 w 12192000"/>
              <a:gd name="connsiteY1-4" fmla="*/ 220133 h 884048"/>
              <a:gd name="connsiteX2-5" fmla="*/ 12192000 w 12192000"/>
              <a:gd name="connsiteY2-6" fmla="*/ 884048 h 884048"/>
              <a:gd name="connsiteX3-7" fmla="*/ 0 w 12192000"/>
              <a:gd name="connsiteY3-8" fmla="*/ 884048 h 884048"/>
              <a:gd name="connsiteX4-9" fmla="*/ 0 w 12192000"/>
              <a:gd name="connsiteY4-10" fmla="*/ 220133 h 884048"/>
              <a:gd name="connsiteX0-11" fmla="*/ 0 w 12192000"/>
              <a:gd name="connsiteY0-12" fmla="*/ 186551 h 850466"/>
              <a:gd name="connsiteX1-13" fmla="*/ 12192000 w 12192000"/>
              <a:gd name="connsiteY1-14" fmla="*/ 338951 h 850466"/>
              <a:gd name="connsiteX2-15" fmla="*/ 12192000 w 12192000"/>
              <a:gd name="connsiteY2-16" fmla="*/ 850466 h 850466"/>
              <a:gd name="connsiteX3-17" fmla="*/ 0 w 12192000"/>
              <a:gd name="connsiteY3-18" fmla="*/ 850466 h 850466"/>
              <a:gd name="connsiteX4-19" fmla="*/ 0 w 12192000"/>
              <a:gd name="connsiteY4-20" fmla="*/ 186551 h 850466"/>
              <a:gd name="connsiteX0-21" fmla="*/ 0 w 12192000"/>
              <a:gd name="connsiteY0-22" fmla="*/ 108198 h 772113"/>
              <a:gd name="connsiteX1-23" fmla="*/ 12192000 w 12192000"/>
              <a:gd name="connsiteY1-24" fmla="*/ 260598 h 772113"/>
              <a:gd name="connsiteX2-25" fmla="*/ 12192000 w 12192000"/>
              <a:gd name="connsiteY2-26" fmla="*/ 772113 h 772113"/>
              <a:gd name="connsiteX3-27" fmla="*/ 0 w 12192000"/>
              <a:gd name="connsiteY3-28" fmla="*/ 772113 h 772113"/>
              <a:gd name="connsiteX4-29" fmla="*/ 0 w 12192000"/>
              <a:gd name="connsiteY4-30" fmla="*/ 108198 h 7721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772113">
                <a:moveTo>
                  <a:pt x="0" y="108198"/>
                </a:moveTo>
                <a:cubicBezTo>
                  <a:pt x="1435100" y="-387102"/>
                  <a:pt x="7759700" y="1022598"/>
                  <a:pt x="12192000" y="260598"/>
                </a:cubicBezTo>
                <a:lnTo>
                  <a:pt x="12192000" y="772113"/>
                </a:lnTo>
                <a:lnTo>
                  <a:pt x="0" y="772113"/>
                </a:lnTo>
                <a:lnTo>
                  <a:pt x="0" y="108198"/>
                </a:lnTo>
                <a:close/>
              </a:path>
            </a:pathLst>
          </a:custGeom>
          <a:solidFill>
            <a:srgbClr val="428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1203" name="文本框 5"/>
          <p:cNvSpPr txBox="1">
            <a:spLocks noChangeArrowheads="1"/>
          </p:cNvSpPr>
          <p:nvPr/>
        </p:nvSpPr>
        <p:spPr bwMode="auto">
          <a:xfrm>
            <a:off x="2517775" y="4262438"/>
            <a:ext cx="7156450" cy="1446212"/>
          </a:xfrm>
          <a:prstGeom prst="rect">
            <a:avLst/>
          </a:prstGeom>
          <a:noFill/>
          <a:ln w="9525">
            <a:noFill/>
            <a:miter lim="800000"/>
          </a:ln>
        </p:spPr>
        <p:txBody>
          <a:bodyPr>
            <a:spAutoFit/>
          </a:bodyPr>
          <a:lstStyle/>
          <a:p>
            <a:pPr algn="ctr" eaLnBrk="1" hangingPunct="1"/>
            <a:r>
              <a:rPr lang="en-US" altLang="zh-CN" sz="8800" b="1">
                <a:solidFill>
                  <a:srgbClr val="4B8E37"/>
                </a:solidFill>
                <a:latin typeface="微软雅黑" panose="020B0503020204020204" pitchFamily="34" charset="-122"/>
              </a:rPr>
              <a:t>THANKS</a:t>
            </a:r>
            <a:endParaRPr lang="zh-CN" altLang="en-US" sz="8800" b="1">
              <a:solidFill>
                <a:srgbClr val="4B8E37"/>
              </a:solidFill>
              <a:latin typeface="微软雅黑" panose="020B0503020204020204" pitchFamily="34" charset="-122"/>
            </a:endParaRPr>
          </a:p>
        </p:txBody>
      </p:sp>
      <p:pic>
        <p:nvPicPr>
          <p:cNvPr id="51205" name="图片 3"/>
          <p:cNvPicPr>
            <a:picLocks noChangeAspect="1"/>
          </p:cNvPicPr>
          <p:nvPr/>
        </p:nvPicPr>
        <p:blipFill>
          <a:blip r:embed="rId1" cstate="email"/>
          <a:srcRect/>
          <a:stretch>
            <a:fillRect/>
          </a:stretch>
        </p:blipFill>
        <p:spPr bwMode="auto">
          <a:xfrm>
            <a:off x="1035050" y="198438"/>
            <a:ext cx="10423525" cy="4587875"/>
          </a:xfrm>
          <a:prstGeom prst="rect">
            <a:avLst/>
          </a:prstGeom>
          <a:noFill/>
          <a:ln w="9525">
            <a:noFill/>
            <a:miter lim="800000"/>
            <a:headEnd/>
            <a:tailEnd/>
          </a:ln>
        </p:spPr>
      </p:pic>
      <p:sp>
        <p:nvSpPr>
          <p:cNvPr id="17" name="矩形 14"/>
          <p:cNvSpPr/>
          <p:nvPr/>
        </p:nvSpPr>
        <p:spPr>
          <a:xfrm flipH="1">
            <a:off x="0" y="6115050"/>
            <a:ext cx="12192000" cy="771525"/>
          </a:xfrm>
          <a:custGeom>
            <a:avLst/>
            <a:gdLst>
              <a:gd name="connsiteX0" fmla="*/ 0 w 12192000"/>
              <a:gd name="connsiteY0" fmla="*/ 0 h 663915"/>
              <a:gd name="connsiteX1" fmla="*/ 12192000 w 12192000"/>
              <a:gd name="connsiteY1" fmla="*/ 0 h 663915"/>
              <a:gd name="connsiteX2" fmla="*/ 12192000 w 12192000"/>
              <a:gd name="connsiteY2" fmla="*/ 663915 h 663915"/>
              <a:gd name="connsiteX3" fmla="*/ 0 w 12192000"/>
              <a:gd name="connsiteY3" fmla="*/ 663915 h 663915"/>
              <a:gd name="connsiteX4" fmla="*/ 0 w 12192000"/>
              <a:gd name="connsiteY4" fmla="*/ 0 h 663915"/>
              <a:gd name="connsiteX0-1" fmla="*/ 0 w 12192000"/>
              <a:gd name="connsiteY0-2" fmla="*/ 220133 h 884048"/>
              <a:gd name="connsiteX1-3" fmla="*/ 12192000 w 12192000"/>
              <a:gd name="connsiteY1-4" fmla="*/ 220133 h 884048"/>
              <a:gd name="connsiteX2-5" fmla="*/ 12192000 w 12192000"/>
              <a:gd name="connsiteY2-6" fmla="*/ 884048 h 884048"/>
              <a:gd name="connsiteX3-7" fmla="*/ 0 w 12192000"/>
              <a:gd name="connsiteY3-8" fmla="*/ 884048 h 884048"/>
              <a:gd name="connsiteX4-9" fmla="*/ 0 w 12192000"/>
              <a:gd name="connsiteY4-10" fmla="*/ 220133 h 884048"/>
              <a:gd name="connsiteX0-11" fmla="*/ 0 w 12192000"/>
              <a:gd name="connsiteY0-12" fmla="*/ 186551 h 850466"/>
              <a:gd name="connsiteX1-13" fmla="*/ 12192000 w 12192000"/>
              <a:gd name="connsiteY1-14" fmla="*/ 338951 h 850466"/>
              <a:gd name="connsiteX2-15" fmla="*/ 12192000 w 12192000"/>
              <a:gd name="connsiteY2-16" fmla="*/ 850466 h 850466"/>
              <a:gd name="connsiteX3-17" fmla="*/ 0 w 12192000"/>
              <a:gd name="connsiteY3-18" fmla="*/ 850466 h 850466"/>
              <a:gd name="connsiteX4-19" fmla="*/ 0 w 12192000"/>
              <a:gd name="connsiteY4-20" fmla="*/ 186551 h 850466"/>
              <a:gd name="connsiteX0-21" fmla="*/ 0 w 12192000"/>
              <a:gd name="connsiteY0-22" fmla="*/ 108198 h 772113"/>
              <a:gd name="connsiteX1-23" fmla="*/ 12192000 w 12192000"/>
              <a:gd name="connsiteY1-24" fmla="*/ 260598 h 772113"/>
              <a:gd name="connsiteX2-25" fmla="*/ 12192000 w 12192000"/>
              <a:gd name="connsiteY2-26" fmla="*/ 772113 h 772113"/>
              <a:gd name="connsiteX3-27" fmla="*/ 0 w 12192000"/>
              <a:gd name="connsiteY3-28" fmla="*/ 772113 h 772113"/>
              <a:gd name="connsiteX4-29" fmla="*/ 0 w 12192000"/>
              <a:gd name="connsiteY4-30" fmla="*/ 108198 h 7721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772113">
                <a:moveTo>
                  <a:pt x="0" y="108198"/>
                </a:moveTo>
                <a:cubicBezTo>
                  <a:pt x="1435100" y="-387102"/>
                  <a:pt x="7759700" y="1022598"/>
                  <a:pt x="12192000" y="260598"/>
                </a:cubicBezTo>
                <a:lnTo>
                  <a:pt x="12192000" y="772113"/>
                </a:lnTo>
                <a:lnTo>
                  <a:pt x="0" y="772113"/>
                </a:lnTo>
                <a:lnTo>
                  <a:pt x="0" y="108198"/>
                </a:lnTo>
                <a:close/>
              </a:path>
            </a:pathLst>
          </a:custGeom>
          <a:solidFill>
            <a:srgbClr val="55A033">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4"/>
          <p:cNvSpPr/>
          <p:nvPr/>
        </p:nvSpPr>
        <p:spPr>
          <a:xfrm>
            <a:off x="0" y="6115050"/>
            <a:ext cx="12192000" cy="771525"/>
          </a:xfrm>
          <a:custGeom>
            <a:avLst/>
            <a:gdLst>
              <a:gd name="connsiteX0" fmla="*/ 0 w 12192000"/>
              <a:gd name="connsiteY0" fmla="*/ 0 h 663915"/>
              <a:gd name="connsiteX1" fmla="*/ 12192000 w 12192000"/>
              <a:gd name="connsiteY1" fmla="*/ 0 h 663915"/>
              <a:gd name="connsiteX2" fmla="*/ 12192000 w 12192000"/>
              <a:gd name="connsiteY2" fmla="*/ 663915 h 663915"/>
              <a:gd name="connsiteX3" fmla="*/ 0 w 12192000"/>
              <a:gd name="connsiteY3" fmla="*/ 663915 h 663915"/>
              <a:gd name="connsiteX4" fmla="*/ 0 w 12192000"/>
              <a:gd name="connsiteY4" fmla="*/ 0 h 663915"/>
              <a:gd name="connsiteX0-1" fmla="*/ 0 w 12192000"/>
              <a:gd name="connsiteY0-2" fmla="*/ 220133 h 884048"/>
              <a:gd name="connsiteX1-3" fmla="*/ 12192000 w 12192000"/>
              <a:gd name="connsiteY1-4" fmla="*/ 220133 h 884048"/>
              <a:gd name="connsiteX2-5" fmla="*/ 12192000 w 12192000"/>
              <a:gd name="connsiteY2-6" fmla="*/ 884048 h 884048"/>
              <a:gd name="connsiteX3-7" fmla="*/ 0 w 12192000"/>
              <a:gd name="connsiteY3-8" fmla="*/ 884048 h 884048"/>
              <a:gd name="connsiteX4-9" fmla="*/ 0 w 12192000"/>
              <a:gd name="connsiteY4-10" fmla="*/ 220133 h 884048"/>
              <a:gd name="connsiteX0-11" fmla="*/ 0 w 12192000"/>
              <a:gd name="connsiteY0-12" fmla="*/ 186551 h 850466"/>
              <a:gd name="connsiteX1-13" fmla="*/ 12192000 w 12192000"/>
              <a:gd name="connsiteY1-14" fmla="*/ 338951 h 850466"/>
              <a:gd name="connsiteX2-15" fmla="*/ 12192000 w 12192000"/>
              <a:gd name="connsiteY2-16" fmla="*/ 850466 h 850466"/>
              <a:gd name="connsiteX3-17" fmla="*/ 0 w 12192000"/>
              <a:gd name="connsiteY3-18" fmla="*/ 850466 h 850466"/>
              <a:gd name="connsiteX4-19" fmla="*/ 0 w 12192000"/>
              <a:gd name="connsiteY4-20" fmla="*/ 186551 h 850466"/>
              <a:gd name="connsiteX0-21" fmla="*/ 0 w 12192000"/>
              <a:gd name="connsiteY0-22" fmla="*/ 108198 h 772113"/>
              <a:gd name="connsiteX1-23" fmla="*/ 12192000 w 12192000"/>
              <a:gd name="connsiteY1-24" fmla="*/ 260598 h 772113"/>
              <a:gd name="connsiteX2-25" fmla="*/ 12192000 w 12192000"/>
              <a:gd name="connsiteY2-26" fmla="*/ 772113 h 772113"/>
              <a:gd name="connsiteX3-27" fmla="*/ 0 w 12192000"/>
              <a:gd name="connsiteY3-28" fmla="*/ 772113 h 772113"/>
              <a:gd name="connsiteX4-29" fmla="*/ 0 w 12192000"/>
              <a:gd name="connsiteY4-30" fmla="*/ 108198 h 7721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772113">
                <a:moveTo>
                  <a:pt x="0" y="108198"/>
                </a:moveTo>
                <a:cubicBezTo>
                  <a:pt x="1435100" y="-387102"/>
                  <a:pt x="7759700" y="1022598"/>
                  <a:pt x="12192000" y="260598"/>
                </a:cubicBezTo>
                <a:lnTo>
                  <a:pt x="12192000" y="772113"/>
                </a:lnTo>
                <a:lnTo>
                  <a:pt x="0" y="772113"/>
                </a:lnTo>
                <a:lnTo>
                  <a:pt x="0" y="108198"/>
                </a:lnTo>
                <a:close/>
              </a:path>
            </a:pathLst>
          </a:custGeom>
          <a:solidFill>
            <a:srgbClr val="428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10600030101010101" pitchFamily="2" charset="-122"/>
              <a:ea typeface="等线" panose="02010600030101010101" pitchFamily="2" charset="-122"/>
            </a:endParaRPr>
          </a:p>
        </p:txBody>
      </p:sp>
      <p:sp>
        <p:nvSpPr>
          <p:cNvPr id="20" name="矩形 14"/>
          <p:cNvSpPr/>
          <p:nvPr/>
        </p:nvSpPr>
        <p:spPr>
          <a:xfrm flipH="1">
            <a:off x="0" y="6115050"/>
            <a:ext cx="12192000" cy="771525"/>
          </a:xfrm>
          <a:custGeom>
            <a:avLst/>
            <a:gdLst>
              <a:gd name="connsiteX0" fmla="*/ 0 w 12192000"/>
              <a:gd name="connsiteY0" fmla="*/ 0 h 663915"/>
              <a:gd name="connsiteX1" fmla="*/ 12192000 w 12192000"/>
              <a:gd name="connsiteY1" fmla="*/ 0 h 663915"/>
              <a:gd name="connsiteX2" fmla="*/ 12192000 w 12192000"/>
              <a:gd name="connsiteY2" fmla="*/ 663915 h 663915"/>
              <a:gd name="connsiteX3" fmla="*/ 0 w 12192000"/>
              <a:gd name="connsiteY3" fmla="*/ 663915 h 663915"/>
              <a:gd name="connsiteX4" fmla="*/ 0 w 12192000"/>
              <a:gd name="connsiteY4" fmla="*/ 0 h 663915"/>
              <a:gd name="connsiteX0-1" fmla="*/ 0 w 12192000"/>
              <a:gd name="connsiteY0-2" fmla="*/ 220133 h 884048"/>
              <a:gd name="connsiteX1-3" fmla="*/ 12192000 w 12192000"/>
              <a:gd name="connsiteY1-4" fmla="*/ 220133 h 884048"/>
              <a:gd name="connsiteX2-5" fmla="*/ 12192000 w 12192000"/>
              <a:gd name="connsiteY2-6" fmla="*/ 884048 h 884048"/>
              <a:gd name="connsiteX3-7" fmla="*/ 0 w 12192000"/>
              <a:gd name="connsiteY3-8" fmla="*/ 884048 h 884048"/>
              <a:gd name="connsiteX4-9" fmla="*/ 0 w 12192000"/>
              <a:gd name="connsiteY4-10" fmla="*/ 220133 h 884048"/>
              <a:gd name="connsiteX0-11" fmla="*/ 0 w 12192000"/>
              <a:gd name="connsiteY0-12" fmla="*/ 186551 h 850466"/>
              <a:gd name="connsiteX1-13" fmla="*/ 12192000 w 12192000"/>
              <a:gd name="connsiteY1-14" fmla="*/ 338951 h 850466"/>
              <a:gd name="connsiteX2-15" fmla="*/ 12192000 w 12192000"/>
              <a:gd name="connsiteY2-16" fmla="*/ 850466 h 850466"/>
              <a:gd name="connsiteX3-17" fmla="*/ 0 w 12192000"/>
              <a:gd name="connsiteY3-18" fmla="*/ 850466 h 850466"/>
              <a:gd name="connsiteX4-19" fmla="*/ 0 w 12192000"/>
              <a:gd name="connsiteY4-20" fmla="*/ 186551 h 850466"/>
              <a:gd name="connsiteX0-21" fmla="*/ 0 w 12192000"/>
              <a:gd name="connsiteY0-22" fmla="*/ 108198 h 772113"/>
              <a:gd name="connsiteX1-23" fmla="*/ 12192000 w 12192000"/>
              <a:gd name="connsiteY1-24" fmla="*/ 260598 h 772113"/>
              <a:gd name="connsiteX2-25" fmla="*/ 12192000 w 12192000"/>
              <a:gd name="connsiteY2-26" fmla="*/ 772113 h 772113"/>
              <a:gd name="connsiteX3-27" fmla="*/ 0 w 12192000"/>
              <a:gd name="connsiteY3-28" fmla="*/ 772113 h 772113"/>
              <a:gd name="connsiteX4-29" fmla="*/ 0 w 12192000"/>
              <a:gd name="connsiteY4-30" fmla="*/ 108198 h 7721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772113">
                <a:moveTo>
                  <a:pt x="0" y="108198"/>
                </a:moveTo>
                <a:cubicBezTo>
                  <a:pt x="1435100" y="-387102"/>
                  <a:pt x="7759700" y="1022598"/>
                  <a:pt x="12192000" y="260598"/>
                </a:cubicBezTo>
                <a:lnTo>
                  <a:pt x="12192000" y="772113"/>
                </a:lnTo>
                <a:lnTo>
                  <a:pt x="0" y="772113"/>
                </a:lnTo>
                <a:lnTo>
                  <a:pt x="0" y="108198"/>
                </a:lnTo>
                <a:close/>
              </a:path>
            </a:pathLst>
          </a:custGeom>
          <a:solidFill>
            <a:srgbClr val="55A033">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rcRect/>
          <a:stretch>
            <a:fillRect/>
          </a:stretch>
        </p:blipFill>
        <p:spPr bwMode="auto">
          <a:xfrm>
            <a:off x="0" y="796925"/>
            <a:ext cx="4829175" cy="6062663"/>
          </a:xfrm>
          <a:prstGeom prst="rect">
            <a:avLst/>
          </a:prstGeom>
          <a:noFill/>
          <a:ln w="9525">
            <a:noFill/>
            <a:miter lim="800000"/>
            <a:headEnd/>
            <a:tailEnd/>
          </a:ln>
        </p:spPr>
      </p:pic>
      <p:grpSp>
        <p:nvGrpSpPr>
          <p:cNvPr id="2" name="组合 1"/>
          <p:cNvGrpSpPr/>
          <p:nvPr/>
        </p:nvGrpSpPr>
        <p:grpSpPr bwMode="auto">
          <a:xfrm>
            <a:off x="989013" y="1287463"/>
            <a:ext cx="2759075" cy="4397375"/>
            <a:chOff x="989151" y="1288233"/>
            <a:chExt cx="2758316" cy="4396665"/>
          </a:xfrm>
        </p:grpSpPr>
        <p:pic>
          <p:nvPicPr>
            <p:cNvPr id="15379" name="Picture 3@|13FFC:16777215|FBC:16777215|LFC:16777215|LBC:16777215"/>
            <p:cNvPicPr>
              <a:picLocks noChangeAspect="1"/>
            </p:cNvPicPr>
            <p:nvPr/>
          </p:nvPicPr>
          <p:blipFill>
            <a:blip r:embed="rId2"/>
            <a:srcRect/>
            <a:stretch>
              <a:fillRect/>
            </a:stretch>
          </p:blipFill>
          <p:spPr bwMode="auto">
            <a:xfrm rot="1546358">
              <a:off x="989151" y="1288233"/>
              <a:ext cx="2758316" cy="4396665"/>
            </a:xfrm>
            <a:prstGeom prst="rect">
              <a:avLst/>
            </a:prstGeom>
            <a:noFill/>
            <a:ln w="9525">
              <a:noFill/>
              <a:miter lim="800000"/>
              <a:headEnd/>
              <a:tailEnd/>
            </a:ln>
          </p:spPr>
        </p:pic>
        <p:sp>
          <p:nvSpPr>
            <p:cNvPr id="15380" name="TextBox 4@|17FFC:16777215|FBC:16777215|LFC:16777215|LBC:16777215"/>
            <p:cNvSpPr txBox="1">
              <a:spLocks noChangeArrowheads="1"/>
            </p:cNvSpPr>
            <p:nvPr/>
          </p:nvSpPr>
          <p:spPr bwMode="auto">
            <a:xfrm>
              <a:off x="1822889" y="2118212"/>
              <a:ext cx="890020" cy="2365746"/>
            </a:xfrm>
            <a:prstGeom prst="rect">
              <a:avLst/>
            </a:prstGeom>
            <a:noFill/>
            <a:ln w="9525">
              <a:noFill/>
              <a:miter lim="800000"/>
            </a:ln>
          </p:spPr>
          <p:txBody>
            <a:bodyPr wrap="none">
              <a:spAutoFit/>
            </a:bodyPr>
            <a:lstStyle/>
            <a:p>
              <a:pPr eaLnBrk="1" hangingPunct="1"/>
              <a:r>
                <a:rPr lang="en-US" altLang="zh-CN" sz="16600" b="1">
                  <a:solidFill>
                    <a:srgbClr val="FFFFFF"/>
                  </a:solidFill>
                  <a:latin typeface="Impact" panose="020B0806030902050204" pitchFamily="34" charset="0"/>
                </a:rPr>
                <a:t>1</a:t>
              </a:r>
              <a:endParaRPr lang="zh-CN" altLang="en-US" sz="16600" b="1">
                <a:solidFill>
                  <a:srgbClr val="FFFFFF"/>
                </a:solidFill>
                <a:latin typeface="Impact" panose="020B0806030902050204" pitchFamily="34" charset="0"/>
              </a:endParaRPr>
            </a:p>
          </p:txBody>
        </p:sp>
      </p:grpSp>
      <p:sp>
        <p:nvSpPr>
          <p:cNvPr id="6" name="文本框 5"/>
          <p:cNvSpPr txBox="1">
            <a:spLocks noChangeArrowheads="1"/>
          </p:cNvSpPr>
          <p:nvPr/>
        </p:nvSpPr>
        <p:spPr bwMode="auto">
          <a:xfrm>
            <a:off x="5380673" y="2388756"/>
            <a:ext cx="2954655" cy="923330"/>
          </a:xfrm>
          <a:prstGeom prst="rect">
            <a:avLst/>
          </a:prstGeom>
          <a:noFill/>
          <a:ln w="9525">
            <a:noFill/>
            <a:miter lim="800000"/>
          </a:ln>
        </p:spPr>
        <p:txBody>
          <a:bodyPr wrap="none">
            <a:spAutoFit/>
          </a:bodyPr>
          <a:lstStyle/>
          <a:p>
            <a:pPr algn="ctr" eaLnBrk="1" hangingPunct="1"/>
            <a:r>
              <a:rPr lang="zh-CN" altLang="en-US" sz="5400" b="1" dirty="0">
                <a:solidFill>
                  <a:srgbClr val="4A9B33"/>
                </a:solidFill>
                <a:latin typeface="微软雅黑" panose="020B0503020204020204" pitchFamily="34" charset="-122"/>
              </a:rPr>
              <a:t>项目背景</a:t>
            </a:r>
            <a:endParaRPr lang="zh-CN" altLang="en-US" sz="5400" b="1" dirty="0">
              <a:solidFill>
                <a:srgbClr val="4A9B33"/>
              </a:solidFill>
              <a:latin typeface="微软雅黑" panose="020B0503020204020204" pitchFamily="34" charset="-122"/>
            </a:endParaRPr>
          </a:p>
        </p:txBody>
      </p:sp>
      <p:grpSp>
        <p:nvGrpSpPr>
          <p:cNvPr id="9" name="组合 2"/>
          <p:cNvGrpSpPr/>
          <p:nvPr/>
        </p:nvGrpSpPr>
        <p:grpSpPr bwMode="auto">
          <a:xfrm>
            <a:off x="5449230" y="4392613"/>
            <a:ext cx="2886732" cy="369332"/>
            <a:chOff x="4829865" y="3545540"/>
            <a:chExt cx="2886194" cy="368778"/>
          </a:xfrm>
        </p:grpSpPr>
        <p:sp>
          <p:nvSpPr>
            <p:cNvPr id="10" name="文本框 11"/>
            <p:cNvSpPr txBox="1">
              <a:spLocks noChangeArrowheads="1"/>
            </p:cNvSpPr>
            <p:nvPr/>
          </p:nvSpPr>
          <p:spPr bwMode="auto">
            <a:xfrm>
              <a:off x="4992744" y="3545540"/>
              <a:ext cx="2723315" cy="368778"/>
            </a:xfrm>
            <a:prstGeom prst="rect">
              <a:avLst/>
            </a:prstGeom>
            <a:noFill/>
            <a:ln w="9525">
              <a:noFill/>
              <a:miter lim="800000"/>
            </a:ln>
          </p:spPr>
          <p:txBody>
            <a:bodyPr wrap="none">
              <a:spAutoFit/>
            </a:bodyPr>
            <a:lstStyle/>
            <a:p>
              <a:pPr eaLnBrk="1" hangingPunct="1"/>
              <a:r>
                <a:rPr lang="zh-CN" altLang="en-US" dirty="0">
                  <a:solidFill>
                    <a:srgbClr val="3C7832"/>
                  </a:solidFill>
                  <a:latin typeface="微软雅黑" panose="020B0503020204020204" pitchFamily="34" charset="-122"/>
                </a:rPr>
                <a:t>为什么要进行垃圾分类？</a:t>
              </a:r>
              <a:endParaRPr lang="zh-CN" altLang="en-US" dirty="0">
                <a:solidFill>
                  <a:srgbClr val="3C7832"/>
                </a:solidFill>
                <a:latin typeface="微软雅黑" panose="020B0503020204020204" pitchFamily="34" charset="-122"/>
              </a:endParaRPr>
            </a:p>
          </p:txBody>
        </p:sp>
        <p:sp>
          <p:nvSpPr>
            <p:cNvPr id="11" name="椭圆 10"/>
            <p:cNvSpPr/>
            <p:nvPr/>
          </p:nvSpPr>
          <p:spPr>
            <a:xfrm>
              <a:off x="4829865" y="3626381"/>
              <a:ext cx="163483" cy="163268"/>
            </a:xfrm>
            <a:prstGeom prst="ellipse">
              <a:avLst/>
            </a:prstGeom>
            <a:solidFill>
              <a:srgbClr val="4A9B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10600030101010101" pitchFamily="2" charset="-122"/>
                <a:ea typeface="等线" panose="02010600030101010101" pitchFamily="2" charset="-122"/>
              </a:endParaRPr>
            </a:p>
          </p:txBody>
        </p:sp>
      </p:grpSp>
      <p:grpSp>
        <p:nvGrpSpPr>
          <p:cNvPr id="12" name="组合 2"/>
          <p:cNvGrpSpPr/>
          <p:nvPr/>
        </p:nvGrpSpPr>
        <p:grpSpPr bwMode="auto">
          <a:xfrm>
            <a:off x="5466375" y="5435287"/>
            <a:ext cx="1946257" cy="369332"/>
            <a:chOff x="4847007" y="3420633"/>
            <a:chExt cx="1945894" cy="368778"/>
          </a:xfrm>
        </p:grpSpPr>
        <p:sp>
          <p:nvSpPr>
            <p:cNvPr id="13" name="文本框 11"/>
            <p:cNvSpPr txBox="1">
              <a:spLocks noChangeArrowheads="1"/>
            </p:cNvSpPr>
            <p:nvPr/>
          </p:nvSpPr>
          <p:spPr bwMode="auto">
            <a:xfrm>
              <a:off x="4992744" y="3420633"/>
              <a:ext cx="1800157" cy="368778"/>
            </a:xfrm>
            <a:prstGeom prst="rect">
              <a:avLst/>
            </a:prstGeom>
            <a:noFill/>
            <a:ln w="9525">
              <a:noFill/>
              <a:miter lim="800000"/>
            </a:ln>
          </p:spPr>
          <p:txBody>
            <a:bodyPr wrap="none">
              <a:spAutoFit/>
            </a:bodyPr>
            <a:lstStyle/>
            <a:p>
              <a:pPr eaLnBrk="1" hangingPunct="1"/>
              <a:r>
                <a:rPr lang="zh-CN" altLang="en-US" dirty="0">
                  <a:solidFill>
                    <a:srgbClr val="3C7832"/>
                  </a:solidFill>
                  <a:latin typeface="微软雅黑" panose="020B0503020204020204" pitchFamily="34" charset="-122"/>
                </a:rPr>
                <a:t>项目的主要内容</a:t>
              </a:r>
              <a:endParaRPr lang="zh-CN" altLang="en-US" dirty="0">
                <a:solidFill>
                  <a:srgbClr val="3C7832"/>
                </a:solidFill>
                <a:latin typeface="微软雅黑" panose="020B0503020204020204" pitchFamily="34" charset="-122"/>
              </a:endParaRPr>
            </a:p>
          </p:txBody>
        </p:sp>
        <p:sp>
          <p:nvSpPr>
            <p:cNvPr id="14" name="椭圆 13"/>
            <p:cNvSpPr/>
            <p:nvPr/>
          </p:nvSpPr>
          <p:spPr>
            <a:xfrm>
              <a:off x="4847007" y="3523665"/>
              <a:ext cx="163483" cy="163268"/>
            </a:xfrm>
            <a:prstGeom prst="ellipse">
              <a:avLst/>
            </a:prstGeom>
            <a:solidFill>
              <a:srgbClr val="4A9B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10600030101010101" pitchFamily="2" charset="-122"/>
                <a:ea typeface="等线" panose="02010600030101010101" pitchFamily="2" charset="-122"/>
              </a:endParaRPr>
            </a:p>
          </p:txBody>
        </p:sp>
      </p:grpSp>
      <p:grpSp>
        <p:nvGrpSpPr>
          <p:cNvPr id="3" name="组合 2"/>
          <p:cNvGrpSpPr/>
          <p:nvPr/>
        </p:nvGrpSpPr>
        <p:grpSpPr bwMode="auto">
          <a:xfrm>
            <a:off x="5449230" y="4909503"/>
            <a:ext cx="1717389" cy="368300"/>
            <a:chOff x="4829865" y="3545540"/>
            <a:chExt cx="1717069" cy="367748"/>
          </a:xfrm>
        </p:grpSpPr>
        <p:sp>
          <p:nvSpPr>
            <p:cNvPr id="4" name="文本框 11"/>
            <p:cNvSpPr txBox="1">
              <a:spLocks noChangeArrowheads="1"/>
            </p:cNvSpPr>
            <p:nvPr/>
          </p:nvSpPr>
          <p:spPr bwMode="auto">
            <a:xfrm>
              <a:off x="4992744" y="3545540"/>
              <a:ext cx="1554190" cy="367748"/>
            </a:xfrm>
            <a:prstGeom prst="rect">
              <a:avLst/>
            </a:prstGeom>
            <a:noFill/>
            <a:ln w="9525">
              <a:noFill/>
              <a:miter lim="800000"/>
            </a:ln>
          </p:spPr>
          <p:txBody>
            <a:bodyPr wrap="none">
              <a:spAutoFit/>
            </a:bodyPr>
            <a:lstStyle/>
            <a:p>
              <a:pPr eaLnBrk="1" hangingPunct="1"/>
              <a:r>
                <a:rPr lang="zh-CN" altLang="en-US" dirty="0">
                  <a:solidFill>
                    <a:srgbClr val="3C7832"/>
                  </a:solidFill>
                  <a:latin typeface="微软雅黑" panose="020B0503020204020204" pitchFamily="34" charset="-122"/>
                </a:rPr>
                <a:t>智能垃圾分类</a:t>
              </a:r>
              <a:endParaRPr lang="zh-CN" altLang="en-US" dirty="0">
                <a:solidFill>
                  <a:srgbClr val="3C7832"/>
                </a:solidFill>
                <a:latin typeface="微软雅黑" panose="020B0503020204020204" pitchFamily="34" charset="-122"/>
              </a:endParaRPr>
            </a:p>
          </p:txBody>
        </p:sp>
        <p:sp>
          <p:nvSpPr>
            <p:cNvPr id="5" name="椭圆 4"/>
            <p:cNvSpPr/>
            <p:nvPr/>
          </p:nvSpPr>
          <p:spPr>
            <a:xfrm>
              <a:off x="4829865" y="3626381"/>
              <a:ext cx="163483" cy="163268"/>
            </a:xfrm>
            <a:prstGeom prst="ellipse">
              <a:avLst/>
            </a:prstGeom>
            <a:solidFill>
              <a:srgbClr val="4A9B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10600030101010101" pitchFamily="2" charset="-122"/>
                <a:ea typeface="等线" panose="02010600030101010101" pitchFamily="2" charset="-122"/>
              </a:endParaRPr>
            </a:p>
          </p:txBody>
        </p:sp>
      </p:grpSp>
      <p:grpSp>
        <p:nvGrpSpPr>
          <p:cNvPr id="8" name="组合 2"/>
          <p:cNvGrpSpPr/>
          <p:nvPr/>
        </p:nvGrpSpPr>
        <p:grpSpPr bwMode="auto">
          <a:xfrm>
            <a:off x="5466375" y="3865567"/>
            <a:ext cx="1260189" cy="368300"/>
            <a:chOff x="4829865" y="3545540"/>
            <a:chExt cx="1259954" cy="367748"/>
          </a:xfrm>
        </p:grpSpPr>
        <p:sp>
          <p:nvSpPr>
            <p:cNvPr id="15" name="文本框 11"/>
            <p:cNvSpPr txBox="1">
              <a:spLocks noChangeArrowheads="1"/>
            </p:cNvSpPr>
            <p:nvPr/>
          </p:nvSpPr>
          <p:spPr bwMode="auto">
            <a:xfrm>
              <a:off x="4992744" y="3545540"/>
              <a:ext cx="1097075" cy="367748"/>
            </a:xfrm>
            <a:prstGeom prst="rect">
              <a:avLst/>
            </a:prstGeom>
            <a:noFill/>
            <a:ln w="9525">
              <a:noFill/>
              <a:miter lim="800000"/>
            </a:ln>
          </p:spPr>
          <p:txBody>
            <a:bodyPr wrap="none">
              <a:spAutoFit/>
            </a:bodyPr>
            <a:lstStyle/>
            <a:p>
              <a:pPr eaLnBrk="1" hangingPunct="1"/>
              <a:r>
                <a:rPr lang="zh-CN" altLang="en-US" dirty="0">
                  <a:solidFill>
                    <a:srgbClr val="3C7832"/>
                  </a:solidFill>
                  <a:latin typeface="微软雅黑" panose="020B0503020204020204" pitchFamily="34" charset="-122"/>
                </a:rPr>
                <a:t>项目分工</a:t>
              </a:r>
              <a:endParaRPr lang="zh-CN" altLang="en-US" dirty="0">
                <a:solidFill>
                  <a:srgbClr val="3C7832"/>
                </a:solidFill>
                <a:latin typeface="微软雅黑" panose="020B0503020204020204" pitchFamily="34" charset="-122"/>
              </a:endParaRPr>
            </a:p>
          </p:txBody>
        </p:sp>
        <p:sp>
          <p:nvSpPr>
            <p:cNvPr id="16" name="椭圆 15"/>
            <p:cNvSpPr/>
            <p:nvPr/>
          </p:nvSpPr>
          <p:spPr>
            <a:xfrm>
              <a:off x="4829865" y="3626381"/>
              <a:ext cx="163483" cy="163268"/>
            </a:xfrm>
            <a:prstGeom prst="ellipse">
              <a:avLst/>
            </a:prstGeom>
            <a:solidFill>
              <a:srgbClr val="4A9B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10600030101010101" pitchFamily="2" charset="-122"/>
                <a:ea typeface="等线"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par>
                                <p:cTn id="11" presetID="2" presetClass="entr" presetSubtype="12" accel="6400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0-#ppt_w/2"/>
                                          </p:val>
                                        </p:tav>
                                        <p:tav tm="100000">
                                          <p:val>
                                            <p:strVal val="#ppt_x"/>
                                          </p:val>
                                        </p:tav>
                                      </p:tavLst>
                                    </p:anim>
                                    <p:anim calcmode="lin" valueType="num">
                                      <p:cBhvr additive="base">
                                        <p:cTn id="14" dur="1000" fill="hold"/>
                                        <p:tgtEl>
                                          <p:spTgt spid="7"/>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1500"/>
                            </p:stCondLst>
                            <p:childTnLst>
                              <p:par>
                                <p:cTn id="26" presetID="42"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42" presetClass="entr" presetSubtype="0"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anim calcmode="lin" valueType="num">
                                      <p:cBhvr>
                                        <p:cTn id="35" dur="500" fill="hold"/>
                                        <p:tgtEl>
                                          <p:spTgt spid="3"/>
                                        </p:tgtEl>
                                        <p:attrNameLst>
                                          <p:attrName>ppt_x</p:attrName>
                                        </p:attrNameLst>
                                      </p:cBhvr>
                                      <p:tavLst>
                                        <p:tav tm="0">
                                          <p:val>
                                            <p:strVal val="#ppt_x"/>
                                          </p:val>
                                        </p:tav>
                                        <p:tav tm="100000">
                                          <p:val>
                                            <p:strVal val="#ppt_x"/>
                                          </p:val>
                                        </p:tav>
                                      </p:tavLst>
                                    </p:anim>
                                    <p:anim calcmode="lin" valueType="num">
                                      <p:cBhvr>
                                        <p:cTn id="36" dur="500" fill="hold"/>
                                        <p:tgtEl>
                                          <p:spTgt spid="3"/>
                                        </p:tgtEl>
                                        <p:attrNameLst>
                                          <p:attrName>ppt_y</p:attrName>
                                        </p:attrNameLst>
                                      </p:cBhvr>
                                      <p:tavLst>
                                        <p:tav tm="0">
                                          <p:val>
                                            <p:strVal val="#ppt_y+.1"/>
                                          </p:val>
                                        </p:tav>
                                        <p:tav tm="100000">
                                          <p:val>
                                            <p:strVal val="#ppt_y"/>
                                          </p:val>
                                        </p:tav>
                                      </p:tavLst>
                                    </p:anim>
                                  </p:childTnLst>
                                </p:cTn>
                              </p:par>
                            </p:childTnLst>
                          </p:cTn>
                        </p:par>
                        <p:par>
                          <p:cTn id="37" fill="hold">
                            <p:stCondLst>
                              <p:cond delay="2500"/>
                            </p:stCondLst>
                            <p:childTnLst>
                              <p:par>
                                <p:cTn id="38" presetID="42" presetClass="entr" presetSubtype="0"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anim calcmode="lin" valueType="num">
                                      <p:cBhvr>
                                        <p:cTn id="41" dur="500" fill="hold"/>
                                        <p:tgtEl>
                                          <p:spTgt spid="12"/>
                                        </p:tgtEl>
                                        <p:attrNameLst>
                                          <p:attrName>ppt_x</p:attrName>
                                        </p:attrNameLst>
                                      </p:cBhvr>
                                      <p:tavLst>
                                        <p:tav tm="0">
                                          <p:val>
                                            <p:strVal val="#ppt_x"/>
                                          </p:val>
                                        </p:tav>
                                        <p:tav tm="100000">
                                          <p:val>
                                            <p:strVal val="#ppt_x"/>
                                          </p:val>
                                        </p:tav>
                                      </p:tavLst>
                                    </p:anim>
                                    <p:anim calcmode="lin" valueType="num">
                                      <p:cBhvr>
                                        <p:cTn id="42" dur="500" fill="hold"/>
                                        <p:tgtEl>
                                          <p:spTgt spid="12"/>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42" presetClass="entr" presetSubtype="0"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anim calcmode="lin" valueType="num">
                                      <p:cBhvr>
                                        <p:cTn id="47" dur="500" fill="hold"/>
                                        <p:tgtEl>
                                          <p:spTgt spid="8"/>
                                        </p:tgtEl>
                                        <p:attrNameLst>
                                          <p:attrName>ppt_x</p:attrName>
                                        </p:attrNameLst>
                                      </p:cBhvr>
                                      <p:tavLst>
                                        <p:tav tm="0">
                                          <p:val>
                                            <p:strVal val="#ppt_x"/>
                                          </p:val>
                                        </p:tav>
                                        <p:tav tm="100000">
                                          <p:val>
                                            <p:strVal val="#ppt_x"/>
                                          </p:val>
                                        </p:tav>
                                      </p:tavLst>
                                    </p:anim>
                                    <p:anim calcmode="lin" valueType="num">
                                      <p:cBhvr>
                                        <p:cTn id="48"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p:cNvGrpSpPr/>
          <p:nvPr/>
        </p:nvGrpSpPr>
        <p:grpSpPr bwMode="auto">
          <a:xfrm>
            <a:off x="207645" y="868045"/>
            <a:ext cx="4367805" cy="990437"/>
            <a:chOff x="1224268" y="1935267"/>
            <a:chExt cx="3343429" cy="765810"/>
          </a:xfrm>
        </p:grpSpPr>
        <p:sp>
          <p:nvSpPr>
            <p:cNvPr id="37898" name="TextBox 13@|17FFC:16777215|FBC:16777215|LFC:16777215|LBC:16777215"/>
            <p:cNvSpPr txBox="1">
              <a:spLocks noChangeArrowheads="1"/>
            </p:cNvSpPr>
            <p:nvPr/>
          </p:nvSpPr>
          <p:spPr bwMode="auto">
            <a:xfrm>
              <a:off x="1224268" y="1935267"/>
              <a:ext cx="338691" cy="403589"/>
            </a:xfrm>
            <a:prstGeom prst="rect">
              <a:avLst/>
            </a:prstGeom>
            <a:noFill/>
            <a:ln w="9525">
              <a:noFill/>
              <a:miter lim="800000"/>
            </a:ln>
          </p:spPr>
          <p:txBody>
            <a:bodyPr wrap="square">
              <a:spAutoFit/>
            </a:bodyPr>
            <a:lstStyle/>
            <a:p>
              <a:pPr eaLnBrk="1" hangingPunct="1"/>
              <a:r>
                <a:rPr lang="en-US" altLang="zh-CN" sz="2800" b="1" dirty="0">
                  <a:solidFill>
                    <a:srgbClr val="456B43"/>
                  </a:solidFill>
                  <a:latin typeface="微软雅黑" panose="020B0503020204020204" pitchFamily="34" charset="-122"/>
                  <a:sym typeface="微软雅黑" panose="020B0503020204020204" pitchFamily="34" charset="-122"/>
                </a:rPr>
                <a:t>1</a:t>
              </a:r>
              <a:endParaRPr lang="en-US" altLang="zh-CN" sz="2800" b="1" dirty="0">
                <a:solidFill>
                  <a:srgbClr val="456B43"/>
                </a:solidFill>
                <a:latin typeface="微软雅黑" panose="020B0503020204020204" pitchFamily="34" charset="-122"/>
                <a:sym typeface="微软雅黑" panose="020B0503020204020204" pitchFamily="34" charset="-122"/>
              </a:endParaRPr>
            </a:p>
          </p:txBody>
        </p:sp>
        <p:sp>
          <p:nvSpPr>
            <p:cNvPr id="37899" name="文本框 49"/>
            <p:cNvSpPr txBox="1">
              <a:spLocks noChangeArrowheads="1"/>
            </p:cNvSpPr>
            <p:nvPr/>
          </p:nvSpPr>
          <p:spPr bwMode="auto">
            <a:xfrm>
              <a:off x="1524221" y="2345113"/>
              <a:ext cx="3043476" cy="355964"/>
            </a:xfrm>
            <a:prstGeom prst="rect">
              <a:avLst/>
            </a:prstGeom>
            <a:noFill/>
            <a:ln w="9525">
              <a:noFill/>
              <a:miter lim="800000"/>
            </a:ln>
          </p:spPr>
          <p:txBody>
            <a:bodyPr>
              <a:spAutoFit/>
            </a:bodyPr>
            <a:lstStyle/>
            <a:p>
              <a:pPr eaLnBrk="1" hangingPunct="1"/>
              <a:r>
                <a:rPr lang="zh-CN" altLang="en-US" sz="2400" b="1" dirty="0">
                  <a:solidFill>
                    <a:srgbClr val="456B43"/>
                  </a:solidFill>
                  <a:latin typeface="微软雅黑" panose="020B0503020204020204" pitchFamily="34" charset="-122"/>
                  <a:sym typeface="微软雅黑" panose="020B0503020204020204" pitchFamily="34" charset="-122"/>
                </a:rPr>
                <a:t>项目分工</a:t>
              </a:r>
              <a:endParaRPr lang="zh-CN" altLang="en-US" sz="2400" b="1" dirty="0">
                <a:solidFill>
                  <a:srgbClr val="456B43"/>
                </a:solidFill>
                <a:latin typeface="微软雅黑" panose="020B0503020204020204" pitchFamily="34" charset="-122"/>
                <a:sym typeface="微软雅黑" panose="020B0503020204020204" pitchFamily="34" charset="-122"/>
              </a:endParaRPr>
            </a:p>
          </p:txBody>
        </p:sp>
        <p:cxnSp>
          <p:nvCxnSpPr>
            <p:cNvPr id="51" name="直接连接符 50"/>
            <p:cNvCxnSpPr/>
            <p:nvPr/>
          </p:nvCxnSpPr>
          <p:spPr>
            <a:xfrm flipV="1">
              <a:off x="1290939" y="2165415"/>
              <a:ext cx="466694" cy="466646"/>
            </a:xfrm>
            <a:prstGeom prst="line">
              <a:avLst/>
            </a:prstGeom>
            <a:ln>
              <a:solidFill>
                <a:srgbClr val="001333"/>
              </a:solidFill>
            </a:ln>
          </p:spPr>
          <p:style>
            <a:lnRef idx="1">
              <a:schemeClr val="accent1"/>
            </a:lnRef>
            <a:fillRef idx="0">
              <a:schemeClr val="accent1"/>
            </a:fillRef>
            <a:effectRef idx="0">
              <a:schemeClr val="accent1"/>
            </a:effectRef>
            <a:fontRef idx="minor">
              <a:schemeClr val="tx1"/>
            </a:fontRef>
          </p:style>
        </p:cxnSp>
      </p:grpSp>
      <p:grpSp>
        <p:nvGrpSpPr>
          <p:cNvPr id="37892" name="组合 15"/>
          <p:cNvGrpSpPr/>
          <p:nvPr/>
        </p:nvGrpSpPr>
        <p:grpSpPr bwMode="auto">
          <a:xfrm>
            <a:off x="284163" y="55563"/>
            <a:ext cx="2952750" cy="857250"/>
            <a:chOff x="312964" y="12700"/>
            <a:chExt cx="2952751" cy="856370"/>
          </a:xfrm>
        </p:grpSpPr>
        <p:sp>
          <p:nvSpPr>
            <p:cNvPr id="17" name="圆角矩形 16"/>
            <p:cNvSpPr/>
            <p:nvPr/>
          </p:nvSpPr>
          <p:spPr>
            <a:xfrm>
              <a:off x="368526" y="282298"/>
              <a:ext cx="2897189" cy="380609"/>
            </a:xfrm>
            <a:prstGeom prst="roundRect">
              <a:avLst>
                <a:gd name="adj" fmla="val 50000"/>
              </a:avLst>
            </a:prstGeom>
            <a:solidFill>
              <a:srgbClr val="FFFFFF"/>
            </a:solidFill>
            <a:ln w="28575">
              <a:solidFill>
                <a:srgbClr val="4F9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rgbClr val="3F7B33"/>
                </a:solidFill>
              </a:endParaRPr>
            </a:p>
          </p:txBody>
        </p:sp>
        <p:pic>
          <p:nvPicPr>
            <p:cNvPr id="37895" name="图片 17"/>
            <p:cNvPicPr>
              <a:picLocks noChangeAspect="1"/>
            </p:cNvPicPr>
            <p:nvPr/>
          </p:nvPicPr>
          <p:blipFill>
            <a:blip r:embed="rId1" cstate="email"/>
            <a:srcRect/>
            <a:stretch>
              <a:fillRect/>
            </a:stretch>
          </p:blipFill>
          <p:spPr bwMode="auto">
            <a:xfrm rot="2055465">
              <a:off x="312964" y="12700"/>
              <a:ext cx="498555" cy="856370"/>
            </a:xfrm>
            <a:prstGeom prst="rect">
              <a:avLst/>
            </a:prstGeom>
            <a:noFill/>
            <a:ln w="9525">
              <a:noFill/>
              <a:miter lim="800000"/>
              <a:headEnd/>
              <a:tailEnd/>
            </a:ln>
          </p:spPr>
        </p:pic>
        <p:sp>
          <p:nvSpPr>
            <p:cNvPr id="37896" name="文本框 18"/>
            <p:cNvSpPr txBox="1">
              <a:spLocks noChangeArrowheads="1"/>
            </p:cNvSpPr>
            <p:nvPr/>
          </p:nvSpPr>
          <p:spPr bwMode="auto">
            <a:xfrm>
              <a:off x="846342" y="282152"/>
              <a:ext cx="2291420" cy="368953"/>
            </a:xfrm>
            <a:prstGeom prst="rect">
              <a:avLst/>
            </a:prstGeom>
            <a:noFill/>
            <a:ln w="9525">
              <a:noFill/>
              <a:miter lim="800000"/>
            </a:ln>
          </p:spPr>
          <p:txBody>
            <a:bodyPr wrap="square">
              <a:spAutoFit/>
            </a:bodyPr>
            <a:lstStyle/>
            <a:p>
              <a:pPr algn="ctr" eaLnBrk="1" hangingPunct="1"/>
              <a:r>
                <a:rPr lang="zh-CN" altLang="en-US" b="1" dirty="0">
                  <a:solidFill>
                    <a:srgbClr val="3C7832"/>
                  </a:solidFill>
                  <a:latin typeface="微软雅黑" panose="020B0503020204020204" pitchFamily="34" charset="-122"/>
                </a:rPr>
                <a:t>项目背景</a:t>
              </a:r>
              <a:endParaRPr lang="zh-CN" altLang="en-US" b="1" dirty="0">
                <a:solidFill>
                  <a:srgbClr val="3C7832"/>
                </a:solidFill>
                <a:latin typeface="微软雅黑" panose="020B0503020204020204" pitchFamily="34" charset="-122"/>
              </a:endParaRPr>
            </a:p>
          </p:txBody>
        </p:sp>
        <p:sp>
          <p:nvSpPr>
            <p:cNvPr id="37897" name="文本框 19"/>
            <p:cNvSpPr txBox="1">
              <a:spLocks noChangeArrowheads="1"/>
            </p:cNvSpPr>
            <p:nvPr/>
          </p:nvSpPr>
          <p:spPr bwMode="auto">
            <a:xfrm>
              <a:off x="344483" y="287157"/>
              <a:ext cx="415498" cy="368953"/>
            </a:xfrm>
            <a:prstGeom prst="rect">
              <a:avLst/>
            </a:prstGeom>
            <a:noFill/>
            <a:ln w="9525">
              <a:noFill/>
              <a:miter lim="800000"/>
            </a:ln>
          </p:spPr>
          <p:txBody>
            <a:bodyPr wrap="none">
              <a:spAutoFit/>
            </a:bodyPr>
            <a:lstStyle/>
            <a:p>
              <a:pPr eaLnBrk="1" hangingPunct="1"/>
              <a:r>
                <a:rPr lang="zh-CN" altLang="en-US" b="1" dirty="0">
                  <a:solidFill>
                    <a:schemeClr val="bg1"/>
                  </a:solidFill>
                  <a:latin typeface="微软雅黑" panose="020B0503020204020204" pitchFamily="34" charset="-122"/>
                </a:rPr>
                <a:t>一</a:t>
              </a:r>
              <a:endParaRPr lang="zh-CN" altLang="en-US" b="1" dirty="0">
                <a:solidFill>
                  <a:schemeClr val="bg1"/>
                </a:solidFill>
                <a:latin typeface="微软雅黑" panose="020B0503020204020204" pitchFamily="34" charset="-122"/>
              </a:endParaRPr>
            </a:p>
          </p:txBody>
        </p:sp>
      </p:grpSp>
      <p:graphicFrame>
        <p:nvGraphicFramePr>
          <p:cNvPr id="6" name="表格 5"/>
          <p:cNvGraphicFramePr/>
          <p:nvPr>
            <p:custDataLst>
              <p:tags r:id="rId2"/>
            </p:custDataLst>
          </p:nvPr>
        </p:nvGraphicFramePr>
        <p:xfrm>
          <a:off x="1620520" y="2077720"/>
          <a:ext cx="9311640" cy="3430905"/>
        </p:xfrm>
        <a:graphic>
          <a:graphicData uri="http://schemas.openxmlformats.org/drawingml/2006/table">
            <a:tbl>
              <a:tblPr firstRow="1" bandRow="1">
                <a:tableStyleId>{5C22544A-7EE6-4342-B048-85BDC9FD1C3A}</a:tableStyleId>
              </a:tblPr>
              <a:tblGrid>
                <a:gridCol w="1337945"/>
                <a:gridCol w="1337945"/>
                <a:gridCol w="6635750"/>
              </a:tblGrid>
              <a:tr h="872490">
                <a:tc gridSpan="3">
                  <a:txBody>
                    <a:bodyPr/>
                    <a:lstStyle/>
                    <a:p>
                      <a:pPr indent="0" algn="ctr">
                        <a:buNone/>
                      </a:pPr>
                      <a:r>
                        <a:rPr lang="zh-CN" altLang="en-US" sz="1800" b="1">
                          <a:solidFill>
                            <a:srgbClr val="000000"/>
                          </a:solidFill>
                          <a:latin typeface="Arial" panose="020B0604020202020204" pitchFamily="34" charset="0"/>
                          <a:ea typeface="宋体" panose="02010600030101010101" pitchFamily="2" charset="-122"/>
                        </a:rPr>
                        <a:t>第四小组</a:t>
                      </a:r>
                      <a:endParaRPr lang="zh-CN" altLang="en-US" sz="1800" b="1">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696595">
                <a:tc>
                  <a:txBody>
                    <a:bodyPr/>
                    <a:lstStyle/>
                    <a:p>
                      <a:pPr indent="0" algn="ctr">
                        <a:buNone/>
                      </a:pPr>
                      <a:r>
                        <a:rPr lang="zh-CN" sz="1800" b="1">
                          <a:solidFill>
                            <a:srgbClr val="000000"/>
                          </a:solidFill>
                          <a:latin typeface="Arial" panose="020B0604020202020204" pitchFamily="34" charset="0"/>
                          <a:ea typeface="宋体" panose="02010600030101010101" pitchFamily="2" charset="-122"/>
                        </a:rPr>
                        <a:t>序号</a:t>
                      </a:r>
                      <a:endParaRPr lang="zh-CN" altLang="en-US" sz="1800" b="1">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6E0B4"/>
                    </a:solidFill>
                  </a:tcPr>
                </a:tc>
                <a:tc>
                  <a:txBody>
                    <a:bodyPr/>
                    <a:lstStyle/>
                    <a:p>
                      <a:pPr indent="0" algn="ctr">
                        <a:buNone/>
                      </a:pPr>
                      <a:r>
                        <a:rPr lang="zh-CN" sz="1800" b="1">
                          <a:solidFill>
                            <a:srgbClr val="000000"/>
                          </a:solidFill>
                          <a:latin typeface="Arial" panose="020B0604020202020204" pitchFamily="34" charset="0"/>
                          <a:ea typeface="宋体" panose="02010600030101010101" pitchFamily="2" charset="-122"/>
                        </a:rPr>
                        <a:t>组员名字</a:t>
                      </a:r>
                      <a:endParaRPr lang="zh-CN" altLang="en-US" sz="1800" b="1">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6E0B4"/>
                    </a:solidFill>
                  </a:tcPr>
                </a:tc>
                <a:tc>
                  <a:txBody>
                    <a:bodyPr/>
                    <a:lstStyle/>
                    <a:p>
                      <a:pPr indent="0" algn="ctr">
                        <a:buNone/>
                      </a:pPr>
                      <a:r>
                        <a:rPr lang="zh-CN" altLang="en-US" sz="1800" b="1">
                          <a:solidFill>
                            <a:srgbClr val="000000"/>
                          </a:solidFill>
                          <a:latin typeface="Arial" panose="020B0604020202020204" pitchFamily="34" charset="0"/>
                          <a:ea typeface="宋体" panose="02010600030101010101" pitchFamily="2" charset="-122"/>
                        </a:rPr>
                        <a:t>工作</a:t>
                      </a:r>
                      <a:endParaRPr lang="zh-CN" altLang="en-US" sz="1800" b="1">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6E0B4"/>
                    </a:solidFill>
                  </a:tcPr>
                </a:tc>
              </a:tr>
              <a:tr h="620395">
                <a:tc>
                  <a:txBody>
                    <a:bodyPr/>
                    <a:lstStyle/>
                    <a:p>
                      <a:pPr indent="0" algn="ctr">
                        <a:buNone/>
                      </a:pPr>
                      <a:r>
                        <a:rPr lang="en-US" sz="1400" b="0">
                          <a:solidFill>
                            <a:srgbClr val="000000"/>
                          </a:solidFill>
                          <a:latin typeface="宋体" panose="02010600030101010101" pitchFamily="2" charset="-122"/>
                        </a:rPr>
                        <a:t>1</a:t>
                      </a:r>
                      <a:endParaRPr lang="en-US" altLang="en-US" sz="14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2EFDA"/>
                    </a:solidFill>
                  </a:tcPr>
                </a:tc>
                <a:tc>
                  <a:txBody>
                    <a:bodyPr/>
                    <a:lstStyle/>
                    <a:p>
                      <a:pPr indent="0" algn="ctr">
                        <a:buNone/>
                      </a:pPr>
                      <a:r>
                        <a:rPr lang="zh-CN" altLang="en-US" sz="1400" b="0">
                          <a:solidFill>
                            <a:srgbClr val="000000"/>
                          </a:solidFill>
                          <a:latin typeface="Arial" panose="020B0604020202020204" pitchFamily="34" charset="0"/>
                          <a:ea typeface="宋体" panose="02010600030101010101" pitchFamily="2" charset="-122"/>
                        </a:rPr>
                        <a:t>洪崇钦</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2EFDA"/>
                    </a:solidFill>
                  </a:tcPr>
                </a:tc>
                <a:tc>
                  <a:txBody>
                    <a:bodyPr/>
                    <a:lstStyle/>
                    <a:p>
                      <a:pPr indent="0" algn="ctr">
                        <a:buNone/>
                      </a:pPr>
                      <a:r>
                        <a:rPr lang="zh-CN" altLang="en-US" sz="1400" b="0">
                          <a:solidFill>
                            <a:srgbClr val="000000"/>
                          </a:solidFill>
                          <a:latin typeface="宋体" panose="02010600030101010101" pitchFamily="2" charset="-122"/>
                          <a:ea typeface="宋体" panose="02010600030101010101" pitchFamily="2" charset="-122"/>
                        </a:rPr>
                        <a:t>阅读、运行代码，</a:t>
                      </a:r>
                      <a:r>
                        <a:rPr lang="en-US" altLang="zh-CN" sz="1400" b="0">
                          <a:solidFill>
                            <a:srgbClr val="000000"/>
                          </a:solidFill>
                          <a:latin typeface="宋体" panose="02010600030101010101" pitchFamily="2" charset="-122"/>
                          <a:ea typeface="宋体" panose="02010600030101010101" pitchFamily="2" charset="-122"/>
                        </a:rPr>
                        <a:t>ppt</a:t>
                      </a:r>
                      <a:r>
                        <a:rPr lang="zh-CN" altLang="en-US" sz="1400" b="0">
                          <a:solidFill>
                            <a:srgbClr val="000000"/>
                          </a:solidFill>
                          <a:latin typeface="宋体" panose="02010600030101010101" pitchFamily="2" charset="-122"/>
                          <a:ea typeface="宋体" panose="02010600030101010101" pitchFamily="2" charset="-122"/>
                        </a:rPr>
                        <a:t>制作、演讲</a:t>
                      </a:r>
                      <a:endParaRPr lang="zh-CN" altLang="en-US" sz="1400" b="0">
                        <a:solidFill>
                          <a:srgbClr val="000000"/>
                        </a:solidFill>
                        <a:latin typeface="宋体" panose="02010600030101010101" pitchFamily="2" charset="-122"/>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2EFDA"/>
                    </a:solidFill>
                  </a:tcPr>
                </a:tc>
              </a:tr>
              <a:tr h="619760">
                <a:tc>
                  <a:txBody>
                    <a:bodyPr/>
                    <a:lstStyle/>
                    <a:p>
                      <a:pPr indent="0" algn="ctr">
                        <a:buNone/>
                      </a:pPr>
                      <a:r>
                        <a:rPr lang="en-US" sz="1400" b="0">
                          <a:solidFill>
                            <a:srgbClr val="000000"/>
                          </a:solidFill>
                          <a:latin typeface="宋体" panose="02010600030101010101" pitchFamily="2" charset="-122"/>
                        </a:rPr>
                        <a:t>2</a:t>
                      </a:r>
                      <a:endParaRPr lang="en-US" altLang="en-US" sz="14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2EFDA"/>
                    </a:solidFill>
                  </a:tcPr>
                </a:tc>
                <a:tc>
                  <a:txBody>
                    <a:bodyPr/>
                    <a:lstStyle/>
                    <a:p>
                      <a:pPr indent="0" algn="ctr">
                        <a:buNone/>
                      </a:pPr>
                      <a:r>
                        <a:rPr lang="zh-CN" altLang="en-US" sz="1400" b="0">
                          <a:solidFill>
                            <a:srgbClr val="000000"/>
                          </a:solidFill>
                          <a:latin typeface="Arial" panose="020B0604020202020204" pitchFamily="34" charset="0"/>
                          <a:ea typeface="宋体" panose="02010600030101010101" pitchFamily="2" charset="-122"/>
                        </a:rPr>
                        <a:t>许雪静</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2EFDA"/>
                    </a:solidFill>
                  </a:tcPr>
                </a:tc>
                <a:tc>
                  <a:txBody>
                    <a:bodyPr/>
                    <a:lstStyle/>
                    <a:p>
                      <a:pPr indent="0" algn="ctr">
                        <a:buNone/>
                      </a:pPr>
                      <a:r>
                        <a:rPr lang="zh-CN" altLang="en-US" sz="1400" b="0">
                          <a:solidFill>
                            <a:srgbClr val="000000"/>
                          </a:solidFill>
                          <a:latin typeface="Arial" panose="020B0604020202020204" pitchFamily="34" charset="0"/>
                          <a:ea typeface="宋体" panose="02010600030101010101" pitchFamily="2" charset="-122"/>
                        </a:rPr>
                        <a:t>阅读、注释代码，</a:t>
                      </a:r>
                      <a:r>
                        <a:rPr lang="en-US" altLang="zh-CN" sz="1400" b="0">
                          <a:solidFill>
                            <a:srgbClr val="000000"/>
                          </a:solidFill>
                          <a:latin typeface="Arial" panose="020B0604020202020204" pitchFamily="34" charset="0"/>
                          <a:ea typeface="宋体" panose="02010600030101010101" pitchFamily="2" charset="-122"/>
                        </a:rPr>
                        <a:t>UI</a:t>
                      </a:r>
                      <a:r>
                        <a:rPr lang="zh-CN" altLang="en-US" sz="1400" b="0">
                          <a:solidFill>
                            <a:srgbClr val="000000"/>
                          </a:solidFill>
                          <a:latin typeface="Arial" panose="020B0604020202020204" pitchFamily="34" charset="0"/>
                          <a:ea typeface="宋体" panose="02010600030101010101" pitchFamily="2" charset="-122"/>
                        </a:rPr>
                        <a:t>界面制作</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2EFDA"/>
                    </a:solidFill>
                  </a:tcPr>
                </a:tc>
              </a:tr>
              <a:tr h="621665">
                <a:tc>
                  <a:txBody>
                    <a:bodyPr/>
                    <a:lstStyle/>
                    <a:p>
                      <a:pPr indent="0" algn="ctr">
                        <a:buNone/>
                      </a:pPr>
                      <a:r>
                        <a:rPr lang="en-US" sz="1400" b="0">
                          <a:solidFill>
                            <a:srgbClr val="000000"/>
                          </a:solidFill>
                          <a:latin typeface="宋体" panose="02010600030101010101" pitchFamily="2" charset="-122"/>
                        </a:rPr>
                        <a:t>3</a:t>
                      </a:r>
                      <a:endParaRPr lang="en-US" altLang="en-US" sz="14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2EFDA"/>
                    </a:solidFill>
                  </a:tcPr>
                </a:tc>
                <a:tc>
                  <a:txBody>
                    <a:bodyPr/>
                    <a:lstStyle/>
                    <a:p>
                      <a:pPr indent="0" algn="ctr">
                        <a:buNone/>
                      </a:pPr>
                      <a:r>
                        <a:rPr lang="zh-CN" altLang="en-US" sz="1400" b="0">
                          <a:solidFill>
                            <a:srgbClr val="000000"/>
                          </a:solidFill>
                          <a:latin typeface="Arial" panose="020B0604020202020204" pitchFamily="34" charset="0"/>
                          <a:ea typeface="宋体" panose="02010600030101010101" pitchFamily="2" charset="-122"/>
                        </a:rPr>
                        <a:t>赖怡婷</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2EFDA"/>
                    </a:solidFill>
                  </a:tcPr>
                </a:tc>
                <a:tc>
                  <a:txBody>
                    <a:bodyPr/>
                    <a:lstStyle/>
                    <a:p>
                      <a:pPr indent="0" algn="ctr">
                        <a:buNone/>
                      </a:pPr>
                      <a:r>
                        <a:rPr lang="zh-CN" altLang="en-US" sz="1400" b="0">
                          <a:solidFill>
                            <a:srgbClr val="000000"/>
                          </a:solidFill>
                          <a:latin typeface="宋体" panose="02010600030101010101" pitchFamily="2" charset="-122"/>
                          <a:ea typeface="宋体" panose="02010600030101010101" pitchFamily="2" charset="-122"/>
                        </a:rPr>
                        <a:t>阅读、注释代码，</a:t>
                      </a:r>
                      <a:r>
                        <a:rPr lang="en-US" altLang="zh-CN" sz="1400" b="0">
                          <a:solidFill>
                            <a:srgbClr val="000000"/>
                          </a:solidFill>
                          <a:latin typeface="宋体" panose="02010600030101010101" pitchFamily="2" charset="-122"/>
                          <a:ea typeface="宋体" panose="02010600030101010101" pitchFamily="2" charset="-122"/>
                        </a:rPr>
                        <a:t>ppt</a:t>
                      </a:r>
                      <a:r>
                        <a:rPr lang="zh-CN" altLang="en-US" sz="1400" b="0">
                          <a:solidFill>
                            <a:srgbClr val="000000"/>
                          </a:solidFill>
                          <a:latin typeface="宋体" panose="02010600030101010101" pitchFamily="2" charset="-122"/>
                          <a:ea typeface="宋体" panose="02010600030101010101" pitchFamily="2" charset="-122"/>
                        </a:rPr>
                        <a:t>制作</a:t>
                      </a:r>
                      <a:endParaRPr lang="zh-CN" altLang="en-US" sz="1400" b="0">
                        <a:solidFill>
                          <a:srgbClr val="000000"/>
                        </a:solidFill>
                        <a:latin typeface="宋体" panose="02010600030101010101" pitchFamily="2" charset="-122"/>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2EFDA"/>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a:off x="7492055" y="2130108"/>
            <a:ext cx="4097329" cy="3173412"/>
            <a:chOff x="6295656" y="2159913"/>
            <a:chExt cx="4826000" cy="3601244"/>
          </a:xfrm>
        </p:grpSpPr>
        <p:sp>
          <p:nvSpPr>
            <p:cNvPr id="3" name="矩形 2"/>
            <p:cNvSpPr/>
            <p:nvPr/>
          </p:nvSpPr>
          <p:spPr>
            <a:xfrm>
              <a:off x="6295656" y="2159913"/>
              <a:ext cx="4826000" cy="2961340"/>
            </a:xfrm>
            <a:prstGeom prst="rect">
              <a:avLst/>
            </a:prstGeom>
            <a:pattFill prst="lgCheck">
              <a:fgClr>
                <a:srgbClr val="535353"/>
              </a:fgClr>
              <a:bgClr>
                <a:srgbClr val="383838"/>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400" dirty="0">
                  <a:solidFill>
                    <a:prstClr val="white"/>
                  </a:solidFill>
                </a:rPr>
                <a:t>请插入图片</a:t>
              </a:r>
              <a:endParaRPr lang="en-US" altLang="zh-CN" sz="1400" dirty="0">
                <a:solidFill>
                  <a:prstClr val="white"/>
                </a:solidFill>
              </a:endParaRPr>
            </a:p>
            <a:p>
              <a:pPr algn="ctr" eaLnBrk="1" fontAlgn="auto" hangingPunct="1">
                <a:spcBef>
                  <a:spcPts val="0"/>
                </a:spcBef>
                <a:spcAft>
                  <a:spcPts val="0"/>
                </a:spcAft>
                <a:defRPr/>
              </a:pPr>
              <a:r>
                <a:rPr lang="zh-CN" altLang="en-US" sz="1400" dirty="0">
                  <a:solidFill>
                    <a:prstClr val="white"/>
                  </a:solidFill>
                </a:rPr>
                <a:t>（见教程）</a:t>
              </a:r>
              <a:endParaRPr lang="zh-CN" altLang="en-US" sz="1400" dirty="0">
                <a:solidFill>
                  <a:prstClr val="white"/>
                </a:solidFill>
              </a:endParaRPr>
            </a:p>
          </p:txBody>
        </p:sp>
        <p:sp>
          <p:nvSpPr>
            <p:cNvPr id="48" name="矩形 47"/>
            <p:cNvSpPr/>
            <p:nvPr/>
          </p:nvSpPr>
          <p:spPr>
            <a:xfrm>
              <a:off x="6295656" y="5126017"/>
              <a:ext cx="4813300" cy="635140"/>
            </a:xfrm>
            <a:prstGeom prst="rect">
              <a:avLst/>
            </a:prstGeom>
            <a:solidFill>
              <a:srgbClr val="315B2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sym typeface="微软雅黑" panose="020B0503020204020204" pitchFamily="34" charset="-122"/>
              </a:endParaRPr>
            </a:p>
          </p:txBody>
        </p:sp>
        <p:sp>
          <p:nvSpPr>
            <p:cNvPr id="37904" name="文本框 48"/>
            <p:cNvSpPr txBox="1">
              <a:spLocks noChangeArrowheads="1"/>
            </p:cNvSpPr>
            <p:nvPr/>
          </p:nvSpPr>
          <p:spPr bwMode="auto">
            <a:xfrm>
              <a:off x="6899982" y="5234032"/>
              <a:ext cx="3815184" cy="417953"/>
            </a:xfrm>
            <a:prstGeom prst="rect">
              <a:avLst/>
            </a:prstGeom>
            <a:noFill/>
            <a:ln w="9525">
              <a:noFill/>
              <a:miter lim="800000"/>
            </a:ln>
          </p:spPr>
          <p:txBody>
            <a:bodyPr wrap="square">
              <a:spAutoFit/>
            </a:bodyPr>
            <a:lstStyle/>
            <a:p>
              <a:pPr eaLnBrk="1" hangingPunct="1"/>
              <a:r>
                <a:rPr lang="zh-CN" altLang="en-US" b="1" dirty="0">
                  <a:solidFill>
                    <a:srgbClr val="FFFFFF"/>
                  </a:solidFill>
                  <a:latin typeface="微软雅黑" panose="020B0503020204020204" pitchFamily="34" charset="-122"/>
                  <a:sym typeface="微软雅黑" panose="020B0503020204020204" pitchFamily="34" charset="-122"/>
                </a:rPr>
                <a:t>绿色生活，从垃圾分类开始</a:t>
              </a:r>
              <a:endParaRPr lang="zh-CN" altLang="en-US" b="1" dirty="0">
                <a:solidFill>
                  <a:srgbClr val="FFFFFF"/>
                </a:solidFill>
                <a:latin typeface="微软雅黑" panose="020B0503020204020204" pitchFamily="34" charset="-122"/>
                <a:sym typeface="微软雅黑" panose="020B0503020204020204" pitchFamily="34" charset="-122"/>
              </a:endParaRPr>
            </a:p>
          </p:txBody>
        </p:sp>
      </p:grpSp>
      <p:grpSp>
        <p:nvGrpSpPr>
          <p:cNvPr id="4" name="组合 1"/>
          <p:cNvGrpSpPr/>
          <p:nvPr/>
        </p:nvGrpSpPr>
        <p:grpSpPr bwMode="auto">
          <a:xfrm>
            <a:off x="339725" y="1314466"/>
            <a:ext cx="6426835" cy="4663757"/>
            <a:chOff x="1224268" y="1935267"/>
            <a:chExt cx="4773821" cy="4662969"/>
          </a:xfrm>
        </p:grpSpPr>
        <p:sp>
          <p:nvSpPr>
            <p:cNvPr id="37898" name="TextBox 13@|17FFC:16777215|FBC:16777215|LFC:16777215|LBC:16777215"/>
            <p:cNvSpPr txBox="1">
              <a:spLocks noChangeArrowheads="1"/>
            </p:cNvSpPr>
            <p:nvPr/>
          </p:nvSpPr>
          <p:spPr bwMode="auto">
            <a:xfrm>
              <a:off x="1224268" y="1935267"/>
              <a:ext cx="298570" cy="521882"/>
            </a:xfrm>
            <a:prstGeom prst="rect">
              <a:avLst/>
            </a:prstGeom>
            <a:noFill/>
            <a:ln w="9525">
              <a:noFill/>
              <a:miter lim="800000"/>
            </a:ln>
          </p:spPr>
          <p:txBody>
            <a:bodyPr wrap="none">
              <a:spAutoFit/>
            </a:bodyPr>
            <a:lstStyle/>
            <a:p>
              <a:pPr eaLnBrk="1" hangingPunct="1"/>
              <a:r>
                <a:rPr lang="en-US" altLang="zh-CN" sz="2800" b="1" dirty="0">
                  <a:solidFill>
                    <a:srgbClr val="456B43"/>
                  </a:solidFill>
                  <a:latin typeface="微软雅黑" panose="020B0503020204020204" pitchFamily="34" charset="-122"/>
                  <a:sym typeface="微软雅黑" panose="020B0503020204020204" pitchFamily="34" charset="-122"/>
                </a:rPr>
                <a:t>2</a:t>
              </a:r>
              <a:endParaRPr lang="en-US" altLang="zh-CN" sz="2800" b="1" dirty="0">
                <a:solidFill>
                  <a:srgbClr val="456B43"/>
                </a:solidFill>
                <a:latin typeface="微软雅黑" panose="020B0503020204020204" pitchFamily="34" charset="-122"/>
                <a:sym typeface="微软雅黑" panose="020B0503020204020204" pitchFamily="34" charset="-122"/>
              </a:endParaRPr>
            </a:p>
          </p:txBody>
        </p:sp>
        <p:sp>
          <p:nvSpPr>
            <p:cNvPr id="37899" name="文本框 49"/>
            <p:cNvSpPr txBox="1">
              <a:spLocks noChangeArrowheads="1"/>
            </p:cNvSpPr>
            <p:nvPr/>
          </p:nvSpPr>
          <p:spPr bwMode="auto">
            <a:xfrm>
              <a:off x="1524221" y="2345113"/>
              <a:ext cx="3043476" cy="461587"/>
            </a:xfrm>
            <a:prstGeom prst="rect">
              <a:avLst/>
            </a:prstGeom>
            <a:noFill/>
            <a:ln w="9525">
              <a:noFill/>
              <a:miter lim="800000"/>
            </a:ln>
          </p:spPr>
          <p:txBody>
            <a:bodyPr>
              <a:spAutoFit/>
            </a:bodyPr>
            <a:lstStyle/>
            <a:p>
              <a:pPr eaLnBrk="1" hangingPunct="1"/>
              <a:r>
                <a:rPr lang="zh-CN" altLang="en-US" sz="2400" b="1" dirty="0">
                  <a:solidFill>
                    <a:srgbClr val="456B43"/>
                  </a:solidFill>
                  <a:latin typeface="微软雅黑" panose="020B0503020204020204" pitchFamily="34" charset="-122"/>
                  <a:sym typeface="微软雅黑" panose="020B0503020204020204" pitchFamily="34" charset="-122"/>
                </a:rPr>
                <a:t>为什么要进行垃圾分类</a:t>
              </a:r>
              <a:r>
                <a:rPr lang="zh-CN" altLang="en-US" sz="2000" b="1" dirty="0">
                  <a:solidFill>
                    <a:srgbClr val="456B43"/>
                  </a:solidFill>
                  <a:latin typeface="微软雅黑" panose="020B0503020204020204" pitchFamily="34" charset="-122"/>
                  <a:sym typeface="微软雅黑" panose="020B0503020204020204" pitchFamily="34" charset="-122"/>
                </a:rPr>
                <a:t>？</a:t>
              </a:r>
              <a:endParaRPr lang="zh-CN" altLang="en-US" sz="2000" b="1" dirty="0">
                <a:solidFill>
                  <a:srgbClr val="456B43"/>
                </a:solidFill>
                <a:latin typeface="微软雅黑" panose="020B0503020204020204" pitchFamily="34" charset="-122"/>
                <a:sym typeface="微软雅黑" panose="020B0503020204020204" pitchFamily="34" charset="-122"/>
              </a:endParaRPr>
            </a:p>
          </p:txBody>
        </p:sp>
        <p:cxnSp>
          <p:nvCxnSpPr>
            <p:cNvPr id="51" name="直接连接符 50"/>
            <p:cNvCxnSpPr/>
            <p:nvPr/>
          </p:nvCxnSpPr>
          <p:spPr>
            <a:xfrm flipV="1">
              <a:off x="1290939" y="2165415"/>
              <a:ext cx="466694" cy="466646"/>
            </a:xfrm>
            <a:prstGeom prst="line">
              <a:avLst/>
            </a:prstGeom>
            <a:ln>
              <a:solidFill>
                <a:srgbClr val="001333"/>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1546509" y="2854274"/>
              <a:ext cx="4451580" cy="3743962"/>
            </a:xfrm>
            <a:prstGeom prst="rect">
              <a:avLst/>
            </a:prstGeom>
            <a:noFill/>
          </p:spPr>
          <p:txBody>
            <a:bodyPr wrap="square" lIns="72000">
              <a:spAutoFit/>
            </a:bodyPr>
            <a:lstStyle/>
            <a:p>
              <a:pPr eaLnBrk="1" fontAlgn="auto" hangingPunct="1">
                <a:lnSpc>
                  <a:spcPct val="120000"/>
                </a:lnSpc>
                <a:spcBef>
                  <a:spcPts val="0"/>
                </a:spcBef>
                <a:spcAft>
                  <a:spcPts val="0"/>
                </a:spcAft>
                <a:defRPr/>
              </a:pPr>
              <a:r>
                <a:rPr lang="zh-CN" altLang="en-US" b="1" spc="100" dirty="0">
                  <a:solidFill>
                    <a:prstClr val="black"/>
                  </a:solidFill>
                  <a:latin typeface="微软雅黑" panose="020B0503020204020204" pitchFamily="34" charset="-122"/>
                  <a:sym typeface="微软雅黑" panose="020B0503020204020204" pitchFamily="34" charset="-122"/>
                </a:rPr>
                <a:t>减少占地：</a:t>
              </a:r>
              <a:r>
                <a:rPr lang="zh-CN" altLang="en-US" spc="100" dirty="0">
                  <a:solidFill>
                    <a:prstClr val="black"/>
                  </a:solidFill>
                  <a:latin typeface="微软雅黑" panose="020B0503020204020204" pitchFamily="34" charset="-122"/>
                  <a:sym typeface="微软雅黑" panose="020B0503020204020204" pitchFamily="34" charset="-122"/>
                </a:rPr>
                <a:t>生活垃圾中有些物质不易降解，使土地受到  严重侵蚀。垃圾分类，去掉可以回收的、不易降解的物质，减少垃圾数量达</a:t>
              </a:r>
              <a:r>
                <a:rPr lang="en-US" altLang="zh-CN" spc="100" dirty="0">
                  <a:solidFill>
                    <a:prstClr val="black"/>
                  </a:solidFill>
                  <a:latin typeface="微软雅黑" panose="020B0503020204020204" pitchFamily="34" charset="-122"/>
                  <a:sym typeface="微软雅黑" panose="020B0503020204020204" pitchFamily="34" charset="-122"/>
                </a:rPr>
                <a:t>60%</a:t>
              </a:r>
              <a:r>
                <a:rPr lang="zh-CN" altLang="en-US" spc="100" dirty="0">
                  <a:solidFill>
                    <a:prstClr val="black"/>
                  </a:solidFill>
                  <a:latin typeface="微软雅黑" panose="020B0503020204020204" pitchFamily="34" charset="-122"/>
                  <a:sym typeface="微软雅黑" panose="020B0503020204020204" pitchFamily="34" charset="-122"/>
                </a:rPr>
                <a:t>以上。</a:t>
              </a:r>
              <a:endParaRPr lang="zh-CN" altLang="en-US" spc="100" dirty="0">
                <a:solidFill>
                  <a:prstClr val="black"/>
                </a:solidFill>
                <a:latin typeface="微软雅黑" panose="020B0503020204020204" pitchFamily="34" charset="-122"/>
                <a:sym typeface="微软雅黑" panose="020B0503020204020204" pitchFamily="34" charset="-122"/>
              </a:endParaRPr>
            </a:p>
            <a:p>
              <a:pPr eaLnBrk="1" fontAlgn="auto" hangingPunct="1">
                <a:lnSpc>
                  <a:spcPct val="120000"/>
                </a:lnSpc>
                <a:spcBef>
                  <a:spcPts val="0"/>
                </a:spcBef>
                <a:spcAft>
                  <a:spcPts val="0"/>
                </a:spcAft>
                <a:defRPr/>
              </a:pPr>
              <a:r>
                <a:rPr lang="zh-CN" altLang="en-US" b="1" spc="100" dirty="0">
                  <a:solidFill>
                    <a:prstClr val="black"/>
                  </a:solidFill>
                  <a:latin typeface="微软雅黑" panose="020B0503020204020204" pitchFamily="34" charset="-122"/>
                  <a:sym typeface="微软雅黑" panose="020B0503020204020204" pitchFamily="34" charset="-122"/>
                </a:rPr>
                <a:t>减少污染：</a:t>
              </a:r>
              <a:r>
                <a:rPr lang="zh-CN" altLang="en-US" spc="100" dirty="0">
                  <a:solidFill>
                    <a:prstClr val="black"/>
                  </a:solidFill>
                  <a:latin typeface="微软雅黑" panose="020B0503020204020204" pitchFamily="34" charset="-122"/>
                  <a:sym typeface="微软雅黑" panose="020B0503020204020204" pitchFamily="34" charset="-122"/>
                </a:rPr>
                <a:t>我国的垃圾处理多采用卫生填埋甚至简易填埋的方式，占用上万亩土地；并且虫蝇乱飞，污水四溢，臭气熏天，严重污染环境。</a:t>
              </a:r>
              <a:endParaRPr lang="zh-CN" altLang="en-US" spc="100" dirty="0">
                <a:solidFill>
                  <a:prstClr val="black"/>
                </a:solidFill>
                <a:latin typeface="微软雅黑" panose="020B0503020204020204" pitchFamily="34" charset="-122"/>
                <a:sym typeface="微软雅黑" panose="020B0503020204020204" pitchFamily="34" charset="-122"/>
              </a:endParaRPr>
            </a:p>
            <a:p>
              <a:pPr eaLnBrk="1" fontAlgn="auto" hangingPunct="1">
                <a:lnSpc>
                  <a:spcPct val="120000"/>
                </a:lnSpc>
                <a:spcBef>
                  <a:spcPts val="0"/>
                </a:spcBef>
                <a:spcAft>
                  <a:spcPts val="0"/>
                </a:spcAft>
                <a:defRPr/>
              </a:pPr>
              <a:r>
                <a:rPr lang="zh-CN" altLang="en-US" b="1" spc="100" dirty="0">
                  <a:solidFill>
                    <a:prstClr val="black"/>
                  </a:solidFill>
                  <a:latin typeface="微软雅黑" panose="020B0503020204020204" pitchFamily="34" charset="-122"/>
                  <a:sym typeface="微软雅黑" panose="020B0503020204020204" pitchFamily="34" charset="-122"/>
                </a:rPr>
                <a:t>再生资源的利用：</a:t>
              </a:r>
              <a:r>
                <a:rPr lang="zh-CN" altLang="en-US" spc="100" dirty="0">
                  <a:solidFill>
                    <a:prstClr val="black"/>
                  </a:solidFill>
                  <a:latin typeface="微软雅黑" panose="020B0503020204020204" pitchFamily="34" charset="-122"/>
                  <a:sym typeface="微软雅黑" panose="020B0503020204020204" pitchFamily="34" charset="-122"/>
                </a:rPr>
                <a:t>垃圾分类能有效节约原生资源，改善环境质量，带动绿色发展，引领绿色生活。</a:t>
              </a:r>
              <a:endParaRPr lang="zh-CN" altLang="en-US" spc="100" dirty="0">
                <a:solidFill>
                  <a:prstClr val="black"/>
                </a:solidFill>
                <a:latin typeface="微软雅黑" panose="020B0503020204020204" pitchFamily="34" charset="-122"/>
                <a:sym typeface="微软雅黑" panose="020B0503020204020204" pitchFamily="34" charset="-122"/>
              </a:endParaRPr>
            </a:p>
            <a:p>
              <a:pPr eaLnBrk="1" fontAlgn="auto" hangingPunct="1">
                <a:lnSpc>
                  <a:spcPct val="120000"/>
                </a:lnSpc>
                <a:spcBef>
                  <a:spcPts val="0"/>
                </a:spcBef>
                <a:spcAft>
                  <a:spcPts val="0"/>
                </a:spcAft>
                <a:defRPr/>
              </a:pPr>
              <a:r>
                <a:rPr lang="zh-CN" altLang="en-US" spc="100" dirty="0">
                  <a:solidFill>
                    <a:prstClr val="black"/>
                  </a:solidFill>
                  <a:latin typeface="微软雅黑" panose="020B0503020204020204" pitchFamily="34" charset="-122"/>
                  <a:sym typeface="微软雅黑" panose="020B0503020204020204" pitchFamily="34" charset="-122"/>
                </a:rPr>
                <a:t>通过分类投放、分类收集，把有用物资，如纸张、塑料、橡胶、玻璃、瓶罐、金属以及废旧家用电器等从垃圾中分离出来单独投放，重新回收、利用、变废为宝。</a:t>
              </a:r>
              <a:endParaRPr lang="zh-CN" altLang="en-US" spc="100" dirty="0">
                <a:solidFill>
                  <a:prstClr val="black"/>
                </a:solidFill>
                <a:latin typeface="微软雅黑" panose="020B0503020204020204" pitchFamily="34" charset="-122"/>
                <a:sym typeface="微软雅黑" panose="020B0503020204020204" pitchFamily="34" charset="-122"/>
              </a:endParaRPr>
            </a:p>
          </p:txBody>
        </p:sp>
      </p:grpSp>
      <p:grpSp>
        <p:nvGrpSpPr>
          <p:cNvPr id="37892" name="组合 15"/>
          <p:cNvGrpSpPr/>
          <p:nvPr/>
        </p:nvGrpSpPr>
        <p:grpSpPr bwMode="auto">
          <a:xfrm>
            <a:off x="284163" y="55563"/>
            <a:ext cx="2952750" cy="857250"/>
            <a:chOff x="312964" y="12700"/>
            <a:chExt cx="2952751" cy="856370"/>
          </a:xfrm>
        </p:grpSpPr>
        <p:sp>
          <p:nvSpPr>
            <p:cNvPr id="17" name="圆角矩形 16"/>
            <p:cNvSpPr/>
            <p:nvPr/>
          </p:nvSpPr>
          <p:spPr>
            <a:xfrm>
              <a:off x="368526" y="282298"/>
              <a:ext cx="2897189" cy="380609"/>
            </a:xfrm>
            <a:prstGeom prst="roundRect">
              <a:avLst>
                <a:gd name="adj" fmla="val 50000"/>
              </a:avLst>
            </a:prstGeom>
            <a:solidFill>
              <a:srgbClr val="FFFFFF"/>
            </a:solidFill>
            <a:ln w="28575">
              <a:solidFill>
                <a:srgbClr val="4F9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rgbClr val="3F7B33"/>
                </a:solidFill>
              </a:endParaRPr>
            </a:p>
          </p:txBody>
        </p:sp>
        <p:pic>
          <p:nvPicPr>
            <p:cNvPr id="37895" name="图片 17"/>
            <p:cNvPicPr>
              <a:picLocks noChangeAspect="1"/>
            </p:cNvPicPr>
            <p:nvPr/>
          </p:nvPicPr>
          <p:blipFill>
            <a:blip r:embed="rId1" cstate="email"/>
            <a:srcRect/>
            <a:stretch>
              <a:fillRect/>
            </a:stretch>
          </p:blipFill>
          <p:spPr bwMode="auto">
            <a:xfrm rot="2055465">
              <a:off x="312964" y="12700"/>
              <a:ext cx="498555" cy="856370"/>
            </a:xfrm>
            <a:prstGeom prst="rect">
              <a:avLst/>
            </a:prstGeom>
            <a:noFill/>
            <a:ln w="9525">
              <a:noFill/>
              <a:miter lim="800000"/>
              <a:headEnd/>
              <a:tailEnd/>
            </a:ln>
          </p:spPr>
        </p:pic>
        <p:sp>
          <p:nvSpPr>
            <p:cNvPr id="37896" name="文本框 18"/>
            <p:cNvSpPr txBox="1">
              <a:spLocks noChangeArrowheads="1"/>
            </p:cNvSpPr>
            <p:nvPr/>
          </p:nvSpPr>
          <p:spPr bwMode="auto">
            <a:xfrm>
              <a:off x="846342" y="282152"/>
              <a:ext cx="2271100" cy="368953"/>
            </a:xfrm>
            <a:prstGeom prst="rect">
              <a:avLst/>
            </a:prstGeom>
            <a:noFill/>
            <a:ln w="9525">
              <a:noFill/>
              <a:miter lim="800000"/>
            </a:ln>
          </p:spPr>
          <p:txBody>
            <a:bodyPr wrap="square">
              <a:spAutoFit/>
            </a:bodyPr>
            <a:lstStyle/>
            <a:p>
              <a:pPr algn="ctr" eaLnBrk="1" hangingPunct="1"/>
              <a:r>
                <a:rPr lang="zh-CN" altLang="en-US" b="1" dirty="0">
                  <a:solidFill>
                    <a:srgbClr val="3C7832"/>
                  </a:solidFill>
                  <a:latin typeface="微软雅黑" panose="020B0503020204020204" pitchFamily="34" charset="-122"/>
                </a:rPr>
                <a:t>项目背景</a:t>
              </a:r>
              <a:endParaRPr lang="zh-CN" altLang="en-US" b="1" dirty="0">
                <a:solidFill>
                  <a:srgbClr val="3C7832"/>
                </a:solidFill>
                <a:latin typeface="微软雅黑" panose="020B0503020204020204" pitchFamily="34" charset="-122"/>
              </a:endParaRPr>
            </a:p>
          </p:txBody>
        </p:sp>
        <p:sp>
          <p:nvSpPr>
            <p:cNvPr id="37897" name="文本框 19"/>
            <p:cNvSpPr txBox="1">
              <a:spLocks noChangeArrowheads="1"/>
            </p:cNvSpPr>
            <p:nvPr/>
          </p:nvSpPr>
          <p:spPr bwMode="auto">
            <a:xfrm>
              <a:off x="344483" y="287157"/>
              <a:ext cx="415498" cy="368953"/>
            </a:xfrm>
            <a:prstGeom prst="rect">
              <a:avLst/>
            </a:prstGeom>
            <a:noFill/>
            <a:ln w="9525">
              <a:noFill/>
              <a:miter lim="800000"/>
            </a:ln>
          </p:spPr>
          <p:txBody>
            <a:bodyPr wrap="none">
              <a:spAutoFit/>
            </a:bodyPr>
            <a:lstStyle/>
            <a:p>
              <a:pPr eaLnBrk="1" hangingPunct="1"/>
              <a:r>
                <a:rPr lang="zh-CN" altLang="en-US" b="1" dirty="0">
                  <a:solidFill>
                    <a:schemeClr val="bg1"/>
                  </a:solidFill>
                  <a:latin typeface="微软雅黑" panose="020B0503020204020204" pitchFamily="34" charset="-122"/>
                </a:rPr>
                <a:t>一</a:t>
              </a:r>
              <a:endParaRPr lang="zh-CN" altLang="en-US" b="1" dirty="0">
                <a:solidFill>
                  <a:schemeClr val="bg1"/>
                </a:solidFill>
                <a:latin typeface="微软雅黑" panose="020B0503020204020204" pitchFamily="34" charset="-122"/>
              </a:endParaRPr>
            </a:p>
          </p:txBody>
        </p:sp>
      </p:grpSp>
      <p:pic>
        <p:nvPicPr>
          <p:cNvPr id="37893"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34275" y="2125345"/>
            <a:ext cx="4242409" cy="261372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a:off x="6858504" y="1145592"/>
            <a:ext cx="4993772" cy="4445584"/>
            <a:chOff x="6295656" y="2159913"/>
            <a:chExt cx="4826000" cy="3439135"/>
          </a:xfrm>
        </p:grpSpPr>
        <p:sp>
          <p:nvSpPr>
            <p:cNvPr id="3" name="矩形 2"/>
            <p:cNvSpPr/>
            <p:nvPr/>
          </p:nvSpPr>
          <p:spPr>
            <a:xfrm>
              <a:off x="6295656" y="2159913"/>
              <a:ext cx="4826000" cy="2961340"/>
            </a:xfrm>
            <a:prstGeom prst="rect">
              <a:avLst/>
            </a:prstGeom>
            <a:pattFill prst="lgCheck">
              <a:fgClr>
                <a:srgbClr val="535353"/>
              </a:fgClr>
              <a:bgClr>
                <a:srgbClr val="383838"/>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400" dirty="0">
                  <a:solidFill>
                    <a:prstClr val="white"/>
                  </a:solidFill>
                </a:rPr>
                <a:t>请插入图片</a:t>
              </a:r>
              <a:endParaRPr lang="en-US" altLang="zh-CN" sz="1400" dirty="0">
                <a:solidFill>
                  <a:prstClr val="white"/>
                </a:solidFill>
              </a:endParaRPr>
            </a:p>
            <a:p>
              <a:pPr algn="ctr" eaLnBrk="1" fontAlgn="auto" hangingPunct="1">
                <a:spcBef>
                  <a:spcPts val="0"/>
                </a:spcBef>
                <a:spcAft>
                  <a:spcPts val="0"/>
                </a:spcAft>
                <a:defRPr/>
              </a:pPr>
              <a:r>
                <a:rPr lang="zh-CN" altLang="en-US" sz="1400" dirty="0">
                  <a:solidFill>
                    <a:prstClr val="white"/>
                  </a:solidFill>
                </a:rPr>
                <a:t>（见教程）</a:t>
              </a:r>
              <a:endParaRPr lang="zh-CN" altLang="en-US" sz="1400" dirty="0">
                <a:solidFill>
                  <a:prstClr val="white"/>
                </a:solidFill>
              </a:endParaRPr>
            </a:p>
          </p:txBody>
        </p:sp>
        <p:sp>
          <p:nvSpPr>
            <p:cNvPr id="48" name="矩形 47"/>
            <p:cNvSpPr/>
            <p:nvPr/>
          </p:nvSpPr>
          <p:spPr>
            <a:xfrm>
              <a:off x="6295656" y="5126017"/>
              <a:ext cx="4813300" cy="473031"/>
            </a:xfrm>
            <a:prstGeom prst="rect">
              <a:avLst/>
            </a:prstGeom>
            <a:solidFill>
              <a:srgbClr val="315B2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sym typeface="微软雅黑" panose="020B0503020204020204" pitchFamily="34" charset="-122"/>
              </a:endParaRPr>
            </a:p>
          </p:txBody>
        </p:sp>
        <p:sp>
          <p:nvSpPr>
            <p:cNvPr id="37904" name="文本框 48"/>
            <p:cNvSpPr txBox="1">
              <a:spLocks noChangeArrowheads="1"/>
            </p:cNvSpPr>
            <p:nvPr/>
          </p:nvSpPr>
          <p:spPr bwMode="auto">
            <a:xfrm>
              <a:off x="6899036" y="5219673"/>
              <a:ext cx="3619240" cy="285718"/>
            </a:xfrm>
            <a:prstGeom prst="rect">
              <a:avLst/>
            </a:prstGeom>
            <a:noFill/>
            <a:ln w="9525">
              <a:noFill/>
              <a:miter lim="800000"/>
            </a:ln>
          </p:spPr>
          <p:txBody>
            <a:bodyPr wrap="square">
              <a:spAutoFit/>
            </a:bodyPr>
            <a:lstStyle/>
            <a:p>
              <a:pPr algn="ctr" eaLnBrk="1" hangingPunct="1"/>
              <a:r>
                <a:rPr lang="zh-CN" altLang="en-US" b="1" dirty="0">
                  <a:solidFill>
                    <a:srgbClr val="FFFFFF"/>
                  </a:solidFill>
                  <a:latin typeface="微软雅黑" panose="020B0503020204020204" pitchFamily="34" charset="-122"/>
                  <a:sym typeface="微软雅黑" panose="020B0503020204020204" pitchFamily="34" charset="-122"/>
                </a:rPr>
                <a:t>智能分类，方便又环保</a:t>
              </a:r>
              <a:endParaRPr lang="zh-CN" altLang="en-US" b="1" dirty="0">
                <a:solidFill>
                  <a:srgbClr val="FFFFFF"/>
                </a:solidFill>
                <a:latin typeface="微软雅黑" panose="020B0503020204020204" pitchFamily="34" charset="-122"/>
                <a:sym typeface="微软雅黑" panose="020B0503020204020204" pitchFamily="34" charset="-122"/>
              </a:endParaRPr>
            </a:p>
          </p:txBody>
        </p:sp>
      </p:grpSp>
      <p:grpSp>
        <p:nvGrpSpPr>
          <p:cNvPr id="4" name="组合 1"/>
          <p:cNvGrpSpPr/>
          <p:nvPr/>
        </p:nvGrpSpPr>
        <p:grpSpPr bwMode="auto">
          <a:xfrm>
            <a:off x="339726" y="1314466"/>
            <a:ext cx="6061074" cy="2671127"/>
            <a:chOff x="1224268" y="1935267"/>
            <a:chExt cx="4773821" cy="2670676"/>
          </a:xfrm>
        </p:grpSpPr>
        <p:sp>
          <p:nvSpPr>
            <p:cNvPr id="37898" name="TextBox 13@|17FFC:16777215|FBC:16777215|LFC:16777215|LBC:16777215"/>
            <p:cNvSpPr txBox="1">
              <a:spLocks noChangeArrowheads="1"/>
            </p:cNvSpPr>
            <p:nvPr/>
          </p:nvSpPr>
          <p:spPr bwMode="auto">
            <a:xfrm>
              <a:off x="1224268" y="1935267"/>
              <a:ext cx="316588" cy="521882"/>
            </a:xfrm>
            <a:prstGeom prst="rect">
              <a:avLst/>
            </a:prstGeom>
            <a:noFill/>
            <a:ln w="9525">
              <a:noFill/>
              <a:miter lim="800000"/>
            </a:ln>
          </p:spPr>
          <p:txBody>
            <a:bodyPr wrap="none">
              <a:spAutoFit/>
            </a:bodyPr>
            <a:lstStyle/>
            <a:p>
              <a:pPr eaLnBrk="1" hangingPunct="1"/>
              <a:r>
                <a:rPr lang="en-US" altLang="zh-CN" sz="2800" b="1" dirty="0">
                  <a:solidFill>
                    <a:srgbClr val="456B43"/>
                  </a:solidFill>
                  <a:latin typeface="微软雅黑" panose="020B0503020204020204" pitchFamily="34" charset="-122"/>
                  <a:sym typeface="微软雅黑" panose="020B0503020204020204" pitchFamily="34" charset="-122"/>
                </a:rPr>
                <a:t>3</a:t>
              </a:r>
              <a:endParaRPr lang="en-US" altLang="zh-CN" sz="2800" b="1" dirty="0">
                <a:solidFill>
                  <a:srgbClr val="456B43"/>
                </a:solidFill>
                <a:latin typeface="微软雅黑" panose="020B0503020204020204" pitchFamily="34" charset="-122"/>
                <a:sym typeface="微软雅黑" panose="020B0503020204020204" pitchFamily="34" charset="-122"/>
              </a:endParaRPr>
            </a:p>
          </p:txBody>
        </p:sp>
        <p:sp>
          <p:nvSpPr>
            <p:cNvPr id="37899" name="文本框 49"/>
            <p:cNvSpPr txBox="1">
              <a:spLocks noChangeArrowheads="1"/>
            </p:cNvSpPr>
            <p:nvPr/>
          </p:nvSpPr>
          <p:spPr bwMode="auto">
            <a:xfrm>
              <a:off x="1524221" y="2345113"/>
              <a:ext cx="3043476" cy="460297"/>
            </a:xfrm>
            <a:prstGeom prst="rect">
              <a:avLst/>
            </a:prstGeom>
            <a:noFill/>
            <a:ln w="9525">
              <a:noFill/>
              <a:miter lim="800000"/>
            </a:ln>
          </p:spPr>
          <p:txBody>
            <a:bodyPr>
              <a:spAutoFit/>
            </a:bodyPr>
            <a:lstStyle/>
            <a:p>
              <a:pPr eaLnBrk="1" hangingPunct="1"/>
              <a:r>
                <a:rPr lang="zh-CN" altLang="en-US" sz="2400" b="1" dirty="0">
                  <a:solidFill>
                    <a:srgbClr val="456B43"/>
                  </a:solidFill>
                  <a:latin typeface="微软雅黑" panose="020B0503020204020204" pitchFamily="34" charset="-122"/>
                  <a:sym typeface="微软雅黑" panose="020B0503020204020204" pitchFamily="34" charset="-122"/>
                </a:rPr>
                <a:t>智能垃圾分类</a:t>
              </a:r>
              <a:endParaRPr lang="zh-CN" altLang="en-US" sz="2000" b="1" dirty="0">
                <a:solidFill>
                  <a:srgbClr val="456B43"/>
                </a:solidFill>
                <a:latin typeface="微软雅黑" panose="020B0503020204020204" pitchFamily="34" charset="-122"/>
                <a:sym typeface="微软雅黑" panose="020B0503020204020204" pitchFamily="34" charset="-122"/>
              </a:endParaRPr>
            </a:p>
          </p:txBody>
        </p:sp>
        <p:cxnSp>
          <p:nvCxnSpPr>
            <p:cNvPr id="51" name="直接连接符 50"/>
            <p:cNvCxnSpPr/>
            <p:nvPr/>
          </p:nvCxnSpPr>
          <p:spPr>
            <a:xfrm flipV="1">
              <a:off x="1290939" y="2165415"/>
              <a:ext cx="466694" cy="466646"/>
            </a:xfrm>
            <a:prstGeom prst="line">
              <a:avLst/>
            </a:prstGeom>
            <a:ln>
              <a:solidFill>
                <a:srgbClr val="001333"/>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1546509" y="2854274"/>
              <a:ext cx="4451580" cy="1751669"/>
            </a:xfrm>
            <a:prstGeom prst="rect">
              <a:avLst/>
            </a:prstGeom>
            <a:noFill/>
          </p:spPr>
          <p:txBody>
            <a:bodyPr wrap="square" lIns="72000">
              <a:spAutoFit/>
            </a:bodyPr>
            <a:lstStyle/>
            <a:p>
              <a:pPr eaLnBrk="1" fontAlgn="auto" hangingPunct="1">
                <a:lnSpc>
                  <a:spcPct val="120000"/>
                </a:lnSpc>
                <a:spcBef>
                  <a:spcPts val="0"/>
                </a:spcBef>
                <a:spcAft>
                  <a:spcPts val="0"/>
                </a:spcAft>
                <a:defRPr/>
              </a:pPr>
              <a:r>
                <a:rPr lang="en-US" altLang="zh-CN" spc="100" dirty="0">
                  <a:solidFill>
                    <a:prstClr val="black"/>
                  </a:solidFill>
                  <a:latin typeface="微软雅黑" panose="020B0503020204020204" pitchFamily="34" charset="-122"/>
                  <a:sym typeface="微软雅黑" panose="020B0503020204020204" pitchFamily="34" charset="-122"/>
                </a:rPr>
                <a:t>      </a:t>
              </a:r>
              <a:r>
                <a:rPr lang="zh-CN" altLang="en-US" spc="100" dirty="0">
                  <a:solidFill>
                    <a:prstClr val="black"/>
                  </a:solidFill>
                  <a:latin typeface="微软雅黑" panose="020B0503020204020204" pitchFamily="34" charset="-122"/>
                  <a:sym typeface="微软雅黑" panose="020B0503020204020204" pitchFamily="34" charset="-122"/>
                </a:rPr>
                <a:t>在实行垃圾分类前，大部分人对于垃圾的具体分法是模糊的，不知道什么垃圾属于哪一类。</a:t>
              </a:r>
              <a:endParaRPr lang="zh-CN" altLang="en-US" spc="100" dirty="0">
                <a:solidFill>
                  <a:prstClr val="black"/>
                </a:solidFill>
                <a:latin typeface="微软雅黑" panose="020B0503020204020204" pitchFamily="34" charset="-122"/>
                <a:sym typeface="微软雅黑" panose="020B0503020204020204" pitchFamily="34" charset="-122"/>
              </a:endParaRPr>
            </a:p>
            <a:p>
              <a:pPr eaLnBrk="1" fontAlgn="auto" hangingPunct="1">
                <a:lnSpc>
                  <a:spcPct val="120000"/>
                </a:lnSpc>
                <a:spcBef>
                  <a:spcPts val="0"/>
                </a:spcBef>
                <a:spcAft>
                  <a:spcPts val="0"/>
                </a:spcAft>
                <a:defRPr/>
              </a:pPr>
              <a:r>
                <a:rPr lang="zh-CN" altLang="en-US" spc="100" dirty="0">
                  <a:solidFill>
                    <a:prstClr val="black"/>
                  </a:solidFill>
                  <a:latin typeface="微软雅黑" panose="020B0503020204020204" pitchFamily="34" charset="-122"/>
                  <a:sym typeface="微软雅黑" panose="020B0503020204020204" pitchFamily="34" charset="-122"/>
                </a:rPr>
                <a:t>      本项目实现了对垃圾的智能分类，只需要输入物品名称或图片，即可对其进行分类，当然在往后可能只需要对物品进行扫描即可显示该垃圾类型。</a:t>
              </a:r>
              <a:endParaRPr lang="zh-CN" altLang="en-US" spc="100" dirty="0">
                <a:solidFill>
                  <a:prstClr val="black"/>
                </a:solidFill>
                <a:latin typeface="微软雅黑" panose="020B0503020204020204" pitchFamily="34" charset="-122"/>
                <a:sym typeface="微软雅黑" panose="020B0503020204020204" pitchFamily="34" charset="-122"/>
              </a:endParaRPr>
            </a:p>
          </p:txBody>
        </p:sp>
      </p:grpSp>
      <p:grpSp>
        <p:nvGrpSpPr>
          <p:cNvPr id="37892" name="组合 15"/>
          <p:cNvGrpSpPr/>
          <p:nvPr/>
        </p:nvGrpSpPr>
        <p:grpSpPr bwMode="auto">
          <a:xfrm>
            <a:off x="284163" y="55563"/>
            <a:ext cx="2952750" cy="857250"/>
            <a:chOff x="312964" y="12700"/>
            <a:chExt cx="2952751" cy="856370"/>
          </a:xfrm>
        </p:grpSpPr>
        <p:sp>
          <p:nvSpPr>
            <p:cNvPr id="17" name="圆角矩形 16"/>
            <p:cNvSpPr/>
            <p:nvPr/>
          </p:nvSpPr>
          <p:spPr>
            <a:xfrm>
              <a:off x="368526" y="282298"/>
              <a:ext cx="2897189" cy="380609"/>
            </a:xfrm>
            <a:prstGeom prst="roundRect">
              <a:avLst>
                <a:gd name="adj" fmla="val 50000"/>
              </a:avLst>
            </a:prstGeom>
            <a:solidFill>
              <a:srgbClr val="FFFFFF"/>
            </a:solidFill>
            <a:ln w="28575">
              <a:solidFill>
                <a:srgbClr val="4F9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rgbClr val="3F7B33"/>
                </a:solidFill>
              </a:endParaRPr>
            </a:p>
          </p:txBody>
        </p:sp>
        <p:pic>
          <p:nvPicPr>
            <p:cNvPr id="37895" name="图片 17"/>
            <p:cNvPicPr>
              <a:picLocks noChangeAspect="1"/>
            </p:cNvPicPr>
            <p:nvPr/>
          </p:nvPicPr>
          <p:blipFill>
            <a:blip r:embed="rId1" cstate="email"/>
            <a:srcRect/>
            <a:stretch>
              <a:fillRect/>
            </a:stretch>
          </p:blipFill>
          <p:spPr bwMode="auto">
            <a:xfrm rot="2055465">
              <a:off x="312964" y="12700"/>
              <a:ext cx="498555" cy="856370"/>
            </a:xfrm>
            <a:prstGeom prst="rect">
              <a:avLst/>
            </a:prstGeom>
            <a:noFill/>
            <a:ln w="9525">
              <a:noFill/>
              <a:miter lim="800000"/>
              <a:headEnd/>
              <a:tailEnd/>
            </a:ln>
          </p:spPr>
        </p:pic>
        <p:sp>
          <p:nvSpPr>
            <p:cNvPr id="37896" name="文本框 18"/>
            <p:cNvSpPr txBox="1">
              <a:spLocks noChangeArrowheads="1"/>
            </p:cNvSpPr>
            <p:nvPr/>
          </p:nvSpPr>
          <p:spPr bwMode="auto">
            <a:xfrm>
              <a:off x="846342" y="282152"/>
              <a:ext cx="2271100" cy="368953"/>
            </a:xfrm>
            <a:prstGeom prst="rect">
              <a:avLst/>
            </a:prstGeom>
            <a:noFill/>
            <a:ln w="9525">
              <a:noFill/>
              <a:miter lim="800000"/>
            </a:ln>
          </p:spPr>
          <p:txBody>
            <a:bodyPr wrap="square">
              <a:spAutoFit/>
            </a:bodyPr>
            <a:lstStyle/>
            <a:p>
              <a:pPr algn="ctr" eaLnBrk="1" hangingPunct="1"/>
              <a:r>
                <a:rPr lang="zh-CN" altLang="en-US" b="1" dirty="0">
                  <a:solidFill>
                    <a:srgbClr val="3C7832"/>
                  </a:solidFill>
                  <a:latin typeface="微软雅黑" panose="020B0503020204020204" pitchFamily="34" charset="-122"/>
                </a:rPr>
                <a:t>项目背景</a:t>
              </a:r>
              <a:endParaRPr lang="zh-CN" altLang="en-US" b="1" dirty="0">
                <a:solidFill>
                  <a:srgbClr val="3C7832"/>
                </a:solidFill>
                <a:latin typeface="微软雅黑" panose="020B0503020204020204" pitchFamily="34" charset="-122"/>
              </a:endParaRPr>
            </a:p>
          </p:txBody>
        </p:sp>
        <p:sp>
          <p:nvSpPr>
            <p:cNvPr id="37897" name="文本框 19"/>
            <p:cNvSpPr txBox="1">
              <a:spLocks noChangeArrowheads="1"/>
            </p:cNvSpPr>
            <p:nvPr/>
          </p:nvSpPr>
          <p:spPr bwMode="auto">
            <a:xfrm>
              <a:off x="344483" y="287157"/>
              <a:ext cx="415498" cy="368953"/>
            </a:xfrm>
            <a:prstGeom prst="rect">
              <a:avLst/>
            </a:prstGeom>
            <a:noFill/>
            <a:ln w="9525">
              <a:noFill/>
              <a:miter lim="800000"/>
            </a:ln>
          </p:spPr>
          <p:txBody>
            <a:bodyPr wrap="none">
              <a:spAutoFit/>
            </a:bodyPr>
            <a:lstStyle/>
            <a:p>
              <a:pPr eaLnBrk="1" hangingPunct="1"/>
              <a:r>
                <a:rPr lang="zh-CN" altLang="en-US" b="1" dirty="0">
                  <a:solidFill>
                    <a:schemeClr val="bg1"/>
                  </a:solidFill>
                  <a:latin typeface="微软雅黑" panose="020B0503020204020204" pitchFamily="34" charset="-122"/>
                </a:rPr>
                <a:t>一</a:t>
              </a:r>
              <a:endParaRPr lang="zh-CN" altLang="en-US" b="1" dirty="0">
                <a:solidFill>
                  <a:schemeClr val="bg1"/>
                </a:solidFill>
                <a:latin typeface="微软雅黑" panose="020B0503020204020204" pitchFamily="34" charset="-122"/>
              </a:endParaRPr>
            </a:p>
          </p:txBody>
        </p:sp>
      </p:grpSp>
      <p:pic>
        <p:nvPicPr>
          <p:cNvPr id="3789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145" y="1139434"/>
            <a:ext cx="4979989" cy="382796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a:off x="5819140" y="1390015"/>
            <a:ext cx="5935980" cy="4102100"/>
            <a:chOff x="6295656" y="2159913"/>
            <a:chExt cx="4826000" cy="3601244"/>
          </a:xfrm>
        </p:grpSpPr>
        <p:sp>
          <p:nvSpPr>
            <p:cNvPr id="3" name="矩形 2"/>
            <p:cNvSpPr/>
            <p:nvPr/>
          </p:nvSpPr>
          <p:spPr>
            <a:xfrm>
              <a:off x="6295656" y="2159913"/>
              <a:ext cx="4826000" cy="2961340"/>
            </a:xfrm>
            <a:prstGeom prst="rect">
              <a:avLst/>
            </a:prstGeom>
            <a:pattFill prst="lgCheck">
              <a:fgClr>
                <a:srgbClr val="535353"/>
              </a:fgClr>
              <a:bgClr>
                <a:srgbClr val="383838"/>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400" dirty="0">
                  <a:solidFill>
                    <a:prstClr val="white"/>
                  </a:solidFill>
                </a:rPr>
                <a:t>请插入图片</a:t>
              </a:r>
              <a:endParaRPr lang="en-US" altLang="zh-CN" sz="1400" dirty="0">
                <a:solidFill>
                  <a:prstClr val="white"/>
                </a:solidFill>
              </a:endParaRPr>
            </a:p>
            <a:p>
              <a:pPr algn="ctr" eaLnBrk="1" fontAlgn="auto" hangingPunct="1">
                <a:spcBef>
                  <a:spcPts val="0"/>
                </a:spcBef>
                <a:spcAft>
                  <a:spcPts val="0"/>
                </a:spcAft>
                <a:defRPr/>
              </a:pPr>
              <a:r>
                <a:rPr lang="zh-CN" altLang="en-US" sz="1400" dirty="0">
                  <a:solidFill>
                    <a:prstClr val="white"/>
                  </a:solidFill>
                </a:rPr>
                <a:t>（见教程）</a:t>
              </a:r>
              <a:endParaRPr lang="zh-CN" altLang="en-US" sz="1400" dirty="0">
                <a:solidFill>
                  <a:prstClr val="white"/>
                </a:solidFill>
              </a:endParaRPr>
            </a:p>
          </p:txBody>
        </p:sp>
        <p:sp>
          <p:nvSpPr>
            <p:cNvPr id="48" name="矩形 47"/>
            <p:cNvSpPr/>
            <p:nvPr/>
          </p:nvSpPr>
          <p:spPr>
            <a:xfrm>
              <a:off x="6295656" y="5126017"/>
              <a:ext cx="4813300" cy="635140"/>
            </a:xfrm>
            <a:prstGeom prst="rect">
              <a:avLst/>
            </a:prstGeom>
            <a:solidFill>
              <a:srgbClr val="315B2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sym typeface="微软雅黑" panose="020B0503020204020204" pitchFamily="34" charset="-122"/>
              </a:endParaRPr>
            </a:p>
          </p:txBody>
        </p:sp>
        <p:sp>
          <p:nvSpPr>
            <p:cNvPr id="37904" name="文本框 48"/>
            <p:cNvSpPr txBox="1">
              <a:spLocks noChangeArrowheads="1"/>
            </p:cNvSpPr>
            <p:nvPr/>
          </p:nvSpPr>
          <p:spPr bwMode="auto">
            <a:xfrm>
              <a:off x="7513380" y="5369095"/>
              <a:ext cx="3043476" cy="323332"/>
            </a:xfrm>
            <a:prstGeom prst="rect">
              <a:avLst/>
            </a:prstGeom>
            <a:noFill/>
            <a:ln w="9525">
              <a:noFill/>
              <a:miter lim="800000"/>
            </a:ln>
          </p:spPr>
          <p:txBody>
            <a:bodyPr>
              <a:spAutoFit/>
            </a:bodyPr>
            <a:lstStyle/>
            <a:p>
              <a:pPr eaLnBrk="1" hangingPunct="1"/>
              <a:r>
                <a:rPr lang="zh-CN" altLang="en-US" b="1" dirty="0">
                  <a:solidFill>
                    <a:srgbClr val="FFFFFF"/>
                  </a:solidFill>
                  <a:latin typeface="微软雅黑" panose="020B0503020204020204" pitchFamily="34" charset="-122"/>
                  <a:sym typeface="微软雅黑" panose="020B0503020204020204" pitchFamily="34" charset="-122"/>
                </a:rPr>
                <a:t>项目代码的结构树形图</a:t>
              </a:r>
              <a:endParaRPr lang="zh-CN" altLang="en-US" b="1" dirty="0">
                <a:solidFill>
                  <a:srgbClr val="FFFFFF"/>
                </a:solidFill>
                <a:latin typeface="微软雅黑" panose="020B0503020204020204" pitchFamily="34" charset="-122"/>
                <a:sym typeface="微软雅黑" panose="020B0503020204020204" pitchFamily="34" charset="-122"/>
              </a:endParaRPr>
            </a:p>
          </p:txBody>
        </p:sp>
      </p:grpSp>
      <p:grpSp>
        <p:nvGrpSpPr>
          <p:cNvPr id="4" name="组合 1"/>
          <p:cNvGrpSpPr/>
          <p:nvPr/>
        </p:nvGrpSpPr>
        <p:grpSpPr bwMode="auto">
          <a:xfrm>
            <a:off x="207645" y="868045"/>
            <a:ext cx="6275070" cy="4601059"/>
            <a:chOff x="1224268" y="1935267"/>
            <a:chExt cx="4803386" cy="3557559"/>
          </a:xfrm>
        </p:grpSpPr>
        <p:sp>
          <p:nvSpPr>
            <p:cNvPr id="37898" name="TextBox 13@|17FFC:16777215|FBC:16777215|LFC:16777215|LBC:16777215"/>
            <p:cNvSpPr txBox="1">
              <a:spLocks noChangeArrowheads="1"/>
            </p:cNvSpPr>
            <p:nvPr/>
          </p:nvSpPr>
          <p:spPr bwMode="auto">
            <a:xfrm>
              <a:off x="1224268" y="1935267"/>
              <a:ext cx="338691" cy="403589"/>
            </a:xfrm>
            <a:prstGeom prst="rect">
              <a:avLst/>
            </a:prstGeom>
            <a:noFill/>
            <a:ln w="9525">
              <a:noFill/>
              <a:miter lim="800000"/>
            </a:ln>
          </p:spPr>
          <p:txBody>
            <a:bodyPr wrap="square">
              <a:spAutoFit/>
            </a:bodyPr>
            <a:lstStyle/>
            <a:p>
              <a:pPr eaLnBrk="1" hangingPunct="1"/>
              <a:r>
                <a:rPr lang="en-US" altLang="zh-CN" sz="2800" b="1" dirty="0">
                  <a:solidFill>
                    <a:srgbClr val="456B43"/>
                  </a:solidFill>
                  <a:latin typeface="微软雅黑" panose="020B0503020204020204" pitchFamily="34" charset="-122"/>
                  <a:sym typeface="微软雅黑" panose="020B0503020204020204" pitchFamily="34" charset="-122"/>
                </a:rPr>
                <a:t>4</a:t>
              </a:r>
              <a:endParaRPr lang="en-US" altLang="zh-CN" sz="2800" b="1" dirty="0">
                <a:solidFill>
                  <a:srgbClr val="456B43"/>
                </a:solidFill>
                <a:latin typeface="微软雅黑" panose="020B0503020204020204" pitchFamily="34" charset="-122"/>
                <a:sym typeface="微软雅黑" panose="020B0503020204020204" pitchFamily="34" charset="-122"/>
              </a:endParaRPr>
            </a:p>
          </p:txBody>
        </p:sp>
        <p:sp>
          <p:nvSpPr>
            <p:cNvPr id="37899" name="文本框 49"/>
            <p:cNvSpPr txBox="1">
              <a:spLocks noChangeArrowheads="1"/>
            </p:cNvSpPr>
            <p:nvPr/>
          </p:nvSpPr>
          <p:spPr bwMode="auto">
            <a:xfrm>
              <a:off x="1524221" y="2345113"/>
              <a:ext cx="3043476" cy="355964"/>
            </a:xfrm>
            <a:prstGeom prst="rect">
              <a:avLst/>
            </a:prstGeom>
            <a:noFill/>
            <a:ln w="9525">
              <a:noFill/>
              <a:miter lim="800000"/>
            </a:ln>
          </p:spPr>
          <p:txBody>
            <a:bodyPr>
              <a:spAutoFit/>
            </a:bodyPr>
            <a:lstStyle/>
            <a:p>
              <a:pPr eaLnBrk="1" hangingPunct="1"/>
              <a:r>
                <a:rPr lang="zh-CN" altLang="en-US" sz="2400" b="1" dirty="0">
                  <a:solidFill>
                    <a:srgbClr val="456B43"/>
                  </a:solidFill>
                  <a:latin typeface="微软雅黑" panose="020B0503020204020204" pitchFamily="34" charset="-122"/>
                  <a:sym typeface="微软雅黑" panose="020B0503020204020204" pitchFamily="34" charset="-122"/>
                </a:rPr>
                <a:t>项目的主要内容</a:t>
              </a:r>
              <a:endParaRPr lang="zh-CN" altLang="en-US" sz="2400" b="1" dirty="0">
                <a:solidFill>
                  <a:srgbClr val="456B43"/>
                </a:solidFill>
                <a:latin typeface="微软雅黑" panose="020B0503020204020204" pitchFamily="34" charset="-122"/>
                <a:sym typeface="微软雅黑" panose="020B0503020204020204" pitchFamily="34" charset="-122"/>
              </a:endParaRPr>
            </a:p>
          </p:txBody>
        </p:sp>
        <p:cxnSp>
          <p:nvCxnSpPr>
            <p:cNvPr id="51" name="直接连接符 50"/>
            <p:cNvCxnSpPr/>
            <p:nvPr/>
          </p:nvCxnSpPr>
          <p:spPr>
            <a:xfrm flipV="1">
              <a:off x="1290939" y="2165415"/>
              <a:ext cx="466694" cy="466646"/>
            </a:xfrm>
            <a:prstGeom prst="line">
              <a:avLst/>
            </a:prstGeom>
            <a:ln>
              <a:solidFill>
                <a:srgbClr val="001333"/>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1546509" y="2854274"/>
              <a:ext cx="4481145" cy="2638552"/>
            </a:xfrm>
            <a:prstGeom prst="rect">
              <a:avLst/>
            </a:prstGeom>
            <a:noFill/>
          </p:spPr>
          <p:txBody>
            <a:bodyPr wrap="square" lIns="72000">
              <a:spAutoFit/>
            </a:bodyPr>
            <a:lstStyle/>
            <a:p>
              <a:pPr eaLnBrk="1" fontAlgn="auto" hangingPunct="1">
                <a:lnSpc>
                  <a:spcPct val="120000"/>
                </a:lnSpc>
                <a:spcBef>
                  <a:spcPts val="0"/>
                </a:spcBef>
                <a:spcAft>
                  <a:spcPts val="0"/>
                </a:spcAft>
                <a:defRPr/>
              </a:pPr>
              <a:r>
                <a:rPr lang="zh-CN" altLang="en-US" b="1" spc="100" dirty="0">
                  <a:solidFill>
                    <a:prstClr val="black"/>
                  </a:solidFill>
                  <a:latin typeface="微软雅黑" panose="020B0503020204020204" pitchFamily="34" charset="-122"/>
                  <a:sym typeface="微软雅黑" panose="020B0503020204020204" pitchFamily="34" charset="-122"/>
                </a:rPr>
                <a:t>主要分为以下几个部分：</a:t>
              </a:r>
              <a:endParaRPr lang="zh-CN" altLang="en-US" b="1" spc="100" dirty="0">
                <a:solidFill>
                  <a:prstClr val="black"/>
                </a:solidFill>
                <a:latin typeface="微软雅黑" panose="020B0503020204020204" pitchFamily="34" charset="-122"/>
                <a:sym typeface="微软雅黑" panose="020B0503020204020204" pitchFamily="34" charset="-122"/>
              </a:endParaRPr>
            </a:p>
            <a:p>
              <a:pPr eaLnBrk="1" fontAlgn="auto" hangingPunct="1">
                <a:lnSpc>
                  <a:spcPct val="120000"/>
                </a:lnSpc>
                <a:spcBef>
                  <a:spcPts val="0"/>
                </a:spcBef>
                <a:spcAft>
                  <a:spcPts val="0"/>
                </a:spcAft>
                <a:defRPr/>
              </a:pPr>
              <a:r>
                <a:rPr lang="en-US" altLang="zh-CN" spc="100" dirty="0">
                  <a:solidFill>
                    <a:prstClr val="black"/>
                  </a:solidFill>
                  <a:latin typeface="微软雅黑" panose="020B0503020204020204" pitchFamily="34" charset="-122"/>
                  <a:sym typeface="微软雅黑" panose="020B0503020204020204" pitchFamily="34" charset="-122"/>
                </a:rPr>
                <a:t>1</a:t>
              </a:r>
              <a:r>
                <a:rPr lang="zh-CN" altLang="en-US" spc="100" dirty="0">
                  <a:solidFill>
                    <a:prstClr val="black"/>
                  </a:solidFill>
                  <a:latin typeface="微软雅黑" panose="020B0503020204020204" pitchFamily="34" charset="-122"/>
                  <a:sym typeface="微软雅黑" panose="020B0503020204020204" pitchFamily="34" charset="-122"/>
                </a:rPr>
                <a:t>、数据预处理（</a:t>
              </a:r>
              <a:r>
                <a:rPr lang="en-US" altLang="zh-CN" spc="100" dirty="0">
                  <a:solidFill>
                    <a:prstClr val="black"/>
                  </a:solidFill>
                  <a:latin typeface="微软雅黑" panose="020B0503020204020204" pitchFamily="34" charset="-122"/>
                  <a:sym typeface="微软雅黑" panose="020B0503020204020204" pitchFamily="34" charset="-122"/>
                </a:rPr>
                <a:t>data_input_helper.py</a:t>
              </a:r>
              <a:r>
                <a:rPr lang="zh-CN" altLang="en-US" spc="100" dirty="0">
                  <a:solidFill>
                    <a:prstClr val="black"/>
                  </a:solidFill>
                  <a:latin typeface="微软雅黑" panose="020B0503020204020204" pitchFamily="34" charset="-122"/>
                  <a:sym typeface="微软雅黑" panose="020B0503020204020204" pitchFamily="34" charset="-122"/>
                </a:rPr>
                <a:t>）</a:t>
              </a:r>
              <a:endParaRPr lang="zh-CN" altLang="en-US" spc="100" dirty="0">
                <a:solidFill>
                  <a:prstClr val="black"/>
                </a:solidFill>
                <a:latin typeface="微软雅黑" panose="020B0503020204020204" pitchFamily="34" charset="-122"/>
                <a:sym typeface="微软雅黑" panose="020B0503020204020204" pitchFamily="34" charset="-122"/>
              </a:endParaRPr>
            </a:p>
            <a:p>
              <a:pPr eaLnBrk="1" fontAlgn="auto" hangingPunct="1">
                <a:lnSpc>
                  <a:spcPct val="120000"/>
                </a:lnSpc>
                <a:spcBef>
                  <a:spcPts val="0"/>
                </a:spcBef>
                <a:spcAft>
                  <a:spcPts val="0"/>
                </a:spcAft>
                <a:defRPr/>
              </a:pPr>
              <a:r>
                <a:rPr lang="en-US" altLang="zh-CN" spc="100" dirty="0">
                  <a:solidFill>
                    <a:prstClr val="black"/>
                  </a:solidFill>
                  <a:latin typeface="微软雅黑" panose="020B0503020204020204" pitchFamily="34" charset="-122"/>
                  <a:sym typeface="微软雅黑" panose="020B0503020204020204" pitchFamily="34" charset="-122"/>
                </a:rPr>
                <a:t>2</a:t>
              </a:r>
              <a:r>
                <a:rPr lang="zh-CN" altLang="en-US" spc="100" dirty="0">
                  <a:solidFill>
                    <a:prstClr val="black"/>
                  </a:solidFill>
                  <a:latin typeface="微软雅黑" panose="020B0503020204020204" pitchFamily="34" charset="-122"/>
                  <a:sym typeface="微软雅黑" panose="020B0503020204020204" pitchFamily="34" charset="-122"/>
                </a:rPr>
                <a:t>、建立文本分类模型（</a:t>
              </a:r>
              <a:r>
                <a:rPr lang="en-US" altLang="zh-CN" spc="100" dirty="0">
                  <a:solidFill>
                    <a:prstClr val="black"/>
                  </a:solidFill>
                  <a:latin typeface="微软雅黑" panose="020B0503020204020204" pitchFamily="34" charset="-122"/>
                  <a:sym typeface="微软雅黑" panose="020B0503020204020204" pitchFamily="34" charset="-122"/>
                </a:rPr>
                <a:t>text_cnn.py</a:t>
              </a:r>
              <a:r>
                <a:rPr lang="zh-CN" altLang="en-US" spc="100" dirty="0">
                  <a:solidFill>
                    <a:prstClr val="black"/>
                  </a:solidFill>
                  <a:latin typeface="微软雅黑" panose="020B0503020204020204" pitchFamily="34" charset="-122"/>
                  <a:sym typeface="微软雅黑" panose="020B0503020204020204" pitchFamily="34" charset="-122"/>
                </a:rPr>
                <a:t>）</a:t>
              </a:r>
              <a:endParaRPr lang="zh-CN" altLang="en-US" spc="100" dirty="0">
                <a:solidFill>
                  <a:prstClr val="black"/>
                </a:solidFill>
                <a:latin typeface="微软雅黑" panose="020B0503020204020204" pitchFamily="34" charset="-122"/>
                <a:sym typeface="微软雅黑" panose="020B0503020204020204" pitchFamily="34" charset="-122"/>
              </a:endParaRPr>
            </a:p>
            <a:p>
              <a:pPr eaLnBrk="1" fontAlgn="auto" hangingPunct="1">
                <a:lnSpc>
                  <a:spcPct val="120000"/>
                </a:lnSpc>
                <a:spcBef>
                  <a:spcPts val="0"/>
                </a:spcBef>
                <a:spcAft>
                  <a:spcPts val="0"/>
                </a:spcAft>
                <a:defRPr/>
              </a:pPr>
              <a:r>
                <a:rPr lang="en-US" altLang="zh-CN" spc="100" dirty="0">
                  <a:solidFill>
                    <a:prstClr val="black"/>
                  </a:solidFill>
                  <a:latin typeface="微软雅黑" panose="020B0503020204020204" pitchFamily="34" charset="-122"/>
                  <a:sym typeface="微软雅黑" panose="020B0503020204020204" pitchFamily="34" charset="-122"/>
                </a:rPr>
                <a:t>3</a:t>
              </a:r>
              <a:r>
                <a:rPr lang="zh-CN" altLang="en-US" spc="100" dirty="0">
                  <a:solidFill>
                    <a:prstClr val="black"/>
                  </a:solidFill>
                  <a:latin typeface="微软雅黑" panose="020B0503020204020204" pitchFamily="34" charset="-122"/>
                  <a:sym typeface="微软雅黑" panose="020B0503020204020204" pitchFamily="34" charset="-122"/>
                </a:rPr>
                <a:t>、模型训练与评估（</a:t>
              </a:r>
              <a:r>
                <a:rPr lang="en-US" altLang="zh-CN" spc="100" dirty="0">
                  <a:solidFill>
                    <a:prstClr val="black"/>
                  </a:solidFill>
                  <a:latin typeface="微软雅黑" panose="020B0503020204020204" pitchFamily="34" charset="-122"/>
                  <a:sym typeface="微软雅黑" panose="020B0503020204020204" pitchFamily="34" charset="-122"/>
                </a:rPr>
                <a:t>train.py</a:t>
              </a:r>
              <a:r>
                <a:rPr lang="zh-CN" altLang="en-US" spc="100" dirty="0">
                  <a:solidFill>
                    <a:prstClr val="black"/>
                  </a:solidFill>
                  <a:latin typeface="微软雅黑" panose="020B0503020204020204" pitchFamily="34" charset="-122"/>
                  <a:sym typeface="微软雅黑" panose="020B0503020204020204" pitchFamily="34" charset="-122"/>
                </a:rPr>
                <a:t>、</a:t>
              </a:r>
              <a:r>
                <a:rPr lang="en-US" altLang="zh-CN" spc="100" dirty="0">
                  <a:solidFill>
                    <a:prstClr val="black"/>
                  </a:solidFill>
                  <a:latin typeface="微软雅黑" panose="020B0503020204020204" pitchFamily="34" charset="-122"/>
                  <a:sym typeface="微软雅黑" panose="020B0503020204020204" pitchFamily="34" charset="-122"/>
                </a:rPr>
                <a:t>eval.py</a:t>
              </a:r>
              <a:r>
                <a:rPr lang="zh-CN" altLang="en-US" spc="100" dirty="0">
                  <a:solidFill>
                    <a:prstClr val="black"/>
                  </a:solidFill>
                  <a:latin typeface="微软雅黑" panose="020B0503020204020204" pitchFamily="34" charset="-122"/>
                  <a:sym typeface="微软雅黑" panose="020B0503020204020204" pitchFamily="34" charset="-122"/>
                </a:rPr>
                <a:t>）</a:t>
              </a:r>
              <a:endParaRPr lang="zh-CN" altLang="en-US" spc="100" dirty="0">
                <a:solidFill>
                  <a:prstClr val="black"/>
                </a:solidFill>
                <a:latin typeface="微软雅黑" panose="020B0503020204020204" pitchFamily="34" charset="-122"/>
                <a:sym typeface="微软雅黑" panose="020B0503020204020204" pitchFamily="34" charset="-122"/>
              </a:endParaRPr>
            </a:p>
            <a:p>
              <a:pPr eaLnBrk="1" fontAlgn="auto" hangingPunct="1">
                <a:lnSpc>
                  <a:spcPct val="120000"/>
                </a:lnSpc>
                <a:spcBef>
                  <a:spcPts val="0"/>
                </a:spcBef>
                <a:spcAft>
                  <a:spcPts val="0"/>
                </a:spcAft>
                <a:defRPr/>
              </a:pPr>
              <a:r>
                <a:rPr lang="en-US" altLang="zh-CN" spc="100" dirty="0">
                  <a:solidFill>
                    <a:prstClr val="black"/>
                  </a:solidFill>
                  <a:latin typeface="微软雅黑" panose="020B0503020204020204" pitchFamily="34" charset="-122"/>
                  <a:sym typeface="微软雅黑" panose="020B0503020204020204" pitchFamily="34" charset="-122"/>
                </a:rPr>
                <a:t>4</a:t>
              </a:r>
              <a:r>
                <a:rPr lang="zh-CN" altLang="en-US" spc="100" dirty="0">
                  <a:solidFill>
                    <a:prstClr val="black"/>
                  </a:solidFill>
                  <a:latin typeface="微软雅黑" panose="020B0503020204020204" pitchFamily="34" charset="-122"/>
                  <a:sym typeface="微软雅黑" panose="020B0503020204020204" pitchFamily="34" charset="-122"/>
                </a:rPr>
                <a:t>、终端文本垃圾分类测试（</a:t>
              </a:r>
              <a:r>
                <a:rPr lang="en-US" altLang="zh-CN" spc="100" dirty="0">
                  <a:solidFill>
                    <a:prstClr val="black"/>
                  </a:solidFill>
                  <a:latin typeface="微软雅黑" panose="020B0503020204020204" pitchFamily="34" charset="-122"/>
                  <a:sym typeface="微软雅黑" panose="020B0503020204020204" pitchFamily="34" charset="-122"/>
                </a:rPr>
                <a:t>predict.py</a:t>
              </a:r>
              <a:r>
                <a:rPr lang="zh-CN" altLang="en-US" spc="100" dirty="0">
                  <a:solidFill>
                    <a:prstClr val="black"/>
                  </a:solidFill>
                  <a:latin typeface="微软雅黑" panose="020B0503020204020204" pitchFamily="34" charset="-122"/>
                  <a:sym typeface="微软雅黑" panose="020B0503020204020204" pitchFamily="34" charset="-122"/>
                </a:rPr>
                <a:t>）：  </a:t>
              </a:r>
              <a:endParaRPr lang="zh-CN" altLang="en-US" spc="100" dirty="0">
                <a:solidFill>
                  <a:prstClr val="black"/>
                </a:solidFill>
                <a:latin typeface="微软雅黑" panose="020B0503020204020204" pitchFamily="34" charset="-122"/>
                <a:sym typeface="微软雅黑" panose="020B0503020204020204" pitchFamily="34" charset="-122"/>
              </a:endParaRPr>
            </a:p>
            <a:p>
              <a:pPr eaLnBrk="1" fontAlgn="auto" hangingPunct="1">
                <a:lnSpc>
                  <a:spcPct val="120000"/>
                </a:lnSpc>
                <a:spcBef>
                  <a:spcPts val="0"/>
                </a:spcBef>
                <a:spcAft>
                  <a:spcPts val="0"/>
                </a:spcAft>
                <a:defRPr/>
              </a:pPr>
              <a:r>
                <a:rPr lang="zh-CN" altLang="en-US" spc="100" dirty="0">
                  <a:solidFill>
                    <a:prstClr val="black"/>
                  </a:solidFill>
                  <a:latin typeface="微软雅黑" panose="020B0503020204020204" pitchFamily="34" charset="-122"/>
                  <a:sym typeface="微软雅黑" panose="020B0503020204020204" pitchFamily="34" charset="-122"/>
                </a:rPr>
                <a:t>     在终端输入物品文本名称进行垃圾分类</a:t>
              </a:r>
              <a:endParaRPr lang="zh-CN" altLang="en-US" spc="100" dirty="0">
                <a:solidFill>
                  <a:prstClr val="black"/>
                </a:solidFill>
                <a:latin typeface="微软雅黑" panose="020B0503020204020204" pitchFamily="34" charset="-122"/>
                <a:sym typeface="微软雅黑" panose="020B0503020204020204" pitchFamily="34" charset="-122"/>
              </a:endParaRPr>
            </a:p>
            <a:p>
              <a:pPr eaLnBrk="1" fontAlgn="auto" hangingPunct="1">
                <a:lnSpc>
                  <a:spcPct val="120000"/>
                </a:lnSpc>
                <a:spcBef>
                  <a:spcPts val="0"/>
                </a:spcBef>
                <a:spcAft>
                  <a:spcPts val="0"/>
                </a:spcAft>
                <a:defRPr/>
              </a:pPr>
              <a:r>
                <a:rPr lang="en-US" altLang="zh-CN" spc="100" dirty="0">
                  <a:solidFill>
                    <a:prstClr val="black"/>
                  </a:solidFill>
                  <a:latin typeface="微软雅黑" panose="020B0503020204020204" pitchFamily="34" charset="-122"/>
                  <a:sym typeface="微软雅黑" panose="020B0503020204020204" pitchFamily="34" charset="-122"/>
                </a:rPr>
                <a:t>5</a:t>
              </a:r>
              <a:r>
                <a:rPr lang="zh-CN" altLang="en-US" spc="100" dirty="0">
                  <a:solidFill>
                    <a:prstClr val="black"/>
                  </a:solidFill>
                  <a:latin typeface="微软雅黑" panose="020B0503020204020204" pitchFamily="34" charset="-122"/>
                  <a:sym typeface="微软雅黑" panose="020B0503020204020204" pitchFamily="34" charset="-122"/>
                </a:rPr>
                <a:t>、图像识别模型（</a:t>
              </a:r>
              <a:r>
                <a:rPr lang="en-US" altLang="zh-CN" spc="100" dirty="0">
                  <a:solidFill>
                    <a:prstClr val="black"/>
                  </a:solidFill>
                  <a:latin typeface="微软雅黑" panose="020B0503020204020204" pitchFamily="34" charset="-122"/>
                  <a:sym typeface="微软雅黑" panose="020B0503020204020204" pitchFamily="34" charset="-122"/>
                </a:rPr>
                <a:t>classify_image.py</a:t>
              </a:r>
              <a:r>
                <a:rPr lang="zh-CN" altLang="en-US" spc="100" dirty="0">
                  <a:solidFill>
                    <a:prstClr val="black"/>
                  </a:solidFill>
                  <a:latin typeface="微软雅黑" panose="020B0503020204020204" pitchFamily="34" charset="-122"/>
                  <a:sym typeface="微软雅黑" panose="020B0503020204020204" pitchFamily="34" charset="-122"/>
                </a:rPr>
                <a:t>）：</a:t>
              </a:r>
              <a:endParaRPr lang="zh-CN" altLang="en-US" spc="100" dirty="0">
                <a:solidFill>
                  <a:prstClr val="black"/>
                </a:solidFill>
                <a:latin typeface="微软雅黑" panose="020B0503020204020204" pitchFamily="34" charset="-122"/>
                <a:sym typeface="微软雅黑" panose="020B0503020204020204" pitchFamily="34" charset="-122"/>
              </a:endParaRPr>
            </a:p>
            <a:p>
              <a:pPr eaLnBrk="1" fontAlgn="auto" hangingPunct="1">
                <a:lnSpc>
                  <a:spcPct val="120000"/>
                </a:lnSpc>
                <a:spcBef>
                  <a:spcPts val="0"/>
                </a:spcBef>
                <a:spcAft>
                  <a:spcPts val="0"/>
                </a:spcAft>
                <a:defRPr/>
              </a:pPr>
              <a:r>
                <a:rPr lang="zh-CN" altLang="en-US" spc="100" dirty="0">
                  <a:solidFill>
                    <a:prstClr val="black"/>
                  </a:solidFill>
                  <a:latin typeface="微软雅黑" panose="020B0503020204020204" pitchFamily="34" charset="-122"/>
                  <a:sym typeface="微软雅黑" panose="020B0503020204020204" pitchFamily="34" charset="-122"/>
                </a:rPr>
                <a:t>     识别图片中物品并以文本形式输出。</a:t>
              </a:r>
              <a:endParaRPr lang="zh-CN" altLang="en-US" spc="100" dirty="0">
                <a:solidFill>
                  <a:prstClr val="black"/>
                </a:solidFill>
                <a:latin typeface="微软雅黑" panose="020B0503020204020204" pitchFamily="34" charset="-122"/>
                <a:sym typeface="微软雅黑" panose="020B0503020204020204" pitchFamily="34" charset="-122"/>
              </a:endParaRPr>
            </a:p>
            <a:p>
              <a:pPr eaLnBrk="1" fontAlgn="auto" hangingPunct="1">
                <a:lnSpc>
                  <a:spcPct val="120000"/>
                </a:lnSpc>
                <a:spcBef>
                  <a:spcPts val="0"/>
                </a:spcBef>
                <a:spcAft>
                  <a:spcPts val="0"/>
                </a:spcAft>
                <a:defRPr/>
              </a:pPr>
              <a:r>
                <a:rPr lang="en-US" altLang="zh-CN" spc="100" dirty="0">
                  <a:solidFill>
                    <a:prstClr val="black"/>
                  </a:solidFill>
                  <a:latin typeface="微软雅黑" panose="020B0503020204020204" pitchFamily="34" charset="-122"/>
                  <a:sym typeface="微软雅黑" panose="020B0503020204020204" pitchFamily="34" charset="-122"/>
                </a:rPr>
                <a:t>6</a:t>
              </a:r>
              <a:r>
                <a:rPr lang="zh-CN" altLang="en-US" spc="100" dirty="0">
                  <a:solidFill>
                    <a:prstClr val="black"/>
                  </a:solidFill>
                  <a:latin typeface="微软雅黑" panose="020B0503020204020204" pitchFamily="34" charset="-122"/>
                  <a:sym typeface="微软雅黑" panose="020B0503020204020204" pitchFamily="34" charset="-122"/>
                </a:rPr>
                <a:t>、识别图片垃圾分类（</a:t>
              </a:r>
              <a:r>
                <a:rPr lang="en-US" altLang="zh-CN" spc="100" dirty="0">
                  <a:solidFill>
                    <a:prstClr val="black"/>
                  </a:solidFill>
                  <a:latin typeface="微软雅黑" panose="020B0503020204020204" pitchFamily="34" charset="-122"/>
                  <a:sym typeface="微软雅黑" panose="020B0503020204020204" pitchFamily="34" charset="-122"/>
                </a:rPr>
                <a:t>rafuse.py</a:t>
              </a:r>
              <a:r>
                <a:rPr lang="zh-CN" altLang="en-US" spc="100" dirty="0">
                  <a:solidFill>
                    <a:prstClr val="black"/>
                  </a:solidFill>
                  <a:latin typeface="微软雅黑" panose="020B0503020204020204" pitchFamily="34" charset="-122"/>
                  <a:sym typeface="微软雅黑" panose="020B0503020204020204" pitchFamily="34" charset="-122"/>
                </a:rPr>
                <a:t>）：</a:t>
              </a:r>
              <a:endParaRPr lang="zh-CN" altLang="en-US" spc="100" dirty="0">
                <a:solidFill>
                  <a:prstClr val="black"/>
                </a:solidFill>
                <a:latin typeface="微软雅黑" panose="020B0503020204020204" pitchFamily="34" charset="-122"/>
                <a:sym typeface="微软雅黑" panose="020B0503020204020204" pitchFamily="34" charset="-122"/>
              </a:endParaRPr>
            </a:p>
            <a:p>
              <a:pPr eaLnBrk="1" fontAlgn="auto" hangingPunct="1">
                <a:lnSpc>
                  <a:spcPct val="120000"/>
                </a:lnSpc>
                <a:spcBef>
                  <a:spcPts val="0"/>
                </a:spcBef>
                <a:spcAft>
                  <a:spcPts val="0"/>
                </a:spcAft>
                <a:defRPr/>
              </a:pPr>
              <a:r>
                <a:rPr lang="zh-CN" altLang="en-US" spc="100" dirty="0">
                  <a:solidFill>
                    <a:prstClr val="black"/>
                  </a:solidFill>
                  <a:latin typeface="微软雅黑" panose="020B0503020204020204" pitchFamily="34" charset="-122"/>
                  <a:sym typeface="微软雅黑" panose="020B0503020204020204" pitchFamily="34" charset="-122"/>
                </a:rPr>
                <a:t>     结合图像识别和文本垃圾分类。</a:t>
              </a:r>
              <a:endParaRPr lang="zh-CN" altLang="en-US" spc="100" dirty="0">
                <a:solidFill>
                  <a:prstClr val="black"/>
                </a:solidFill>
                <a:latin typeface="微软雅黑" panose="020B0503020204020204" pitchFamily="34" charset="-122"/>
                <a:sym typeface="微软雅黑" panose="020B0503020204020204" pitchFamily="34" charset="-122"/>
              </a:endParaRPr>
            </a:p>
          </p:txBody>
        </p:sp>
      </p:grpSp>
      <p:grpSp>
        <p:nvGrpSpPr>
          <p:cNvPr id="37892" name="组合 15"/>
          <p:cNvGrpSpPr/>
          <p:nvPr/>
        </p:nvGrpSpPr>
        <p:grpSpPr bwMode="auto">
          <a:xfrm>
            <a:off x="284163" y="55563"/>
            <a:ext cx="2952750" cy="857250"/>
            <a:chOff x="312964" y="12700"/>
            <a:chExt cx="2952751" cy="856370"/>
          </a:xfrm>
        </p:grpSpPr>
        <p:sp>
          <p:nvSpPr>
            <p:cNvPr id="17" name="圆角矩形 16"/>
            <p:cNvSpPr/>
            <p:nvPr/>
          </p:nvSpPr>
          <p:spPr>
            <a:xfrm>
              <a:off x="368526" y="282298"/>
              <a:ext cx="2897189" cy="380609"/>
            </a:xfrm>
            <a:prstGeom prst="roundRect">
              <a:avLst>
                <a:gd name="adj" fmla="val 50000"/>
              </a:avLst>
            </a:prstGeom>
            <a:solidFill>
              <a:srgbClr val="FFFFFF"/>
            </a:solidFill>
            <a:ln w="28575">
              <a:solidFill>
                <a:srgbClr val="4F9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rgbClr val="3F7B33"/>
                </a:solidFill>
              </a:endParaRPr>
            </a:p>
          </p:txBody>
        </p:sp>
        <p:pic>
          <p:nvPicPr>
            <p:cNvPr id="37895" name="图片 17"/>
            <p:cNvPicPr>
              <a:picLocks noChangeAspect="1"/>
            </p:cNvPicPr>
            <p:nvPr/>
          </p:nvPicPr>
          <p:blipFill>
            <a:blip r:embed="rId1" cstate="email"/>
            <a:srcRect/>
            <a:stretch>
              <a:fillRect/>
            </a:stretch>
          </p:blipFill>
          <p:spPr bwMode="auto">
            <a:xfrm rot="2055465">
              <a:off x="312964" y="12700"/>
              <a:ext cx="498555" cy="856370"/>
            </a:xfrm>
            <a:prstGeom prst="rect">
              <a:avLst/>
            </a:prstGeom>
            <a:noFill/>
            <a:ln w="9525">
              <a:noFill/>
              <a:miter lim="800000"/>
              <a:headEnd/>
              <a:tailEnd/>
            </a:ln>
          </p:spPr>
        </p:pic>
        <p:sp>
          <p:nvSpPr>
            <p:cNvPr id="37896" name="文本框 18"/>
            <p:cNvSpPr txBox="1">
              <a:spLocks noChangeArrowheads="1"/>
            </p:cNvSpPr>
            <p:nvPr/>
          </p:nvSpPr>
          <p:spPr bwMode="auto">
            <a:xfrm>
              <a:off x="846342" y="282152"/>
              <a:ext cx="2291420" cy="368953"/>
            </a:xfrm>
            <a:prstGeom prst="rect">
              <a:avLst/>
            </a:prstGeom>
            <a:noFill/>
            <a:ln w="9525">
              <a:noFill/>
              <a:miter lim="800000"/>
            </a:ln>
          </p:spPr>
          <p:txBody>
            <a:bodyPr wrap="square">
              <a:spAutoFit/>
            </a:bodyPr>
            <a:lstStyle/>
            <a:p>
              <a:pPr algn="ctr" eaLnBrk="1" hangingPunct="1"/>
              <a:r>
                <a:rPr lang="zh-CN" altLang="en-US" b="1" dirty="0">
                  <a:solidFill>
                    <a:srgbClr val="3C7832"/>
                  </a:solidFill>
                  <a:latin typeface="微软雅黑" panose="020B0503020204020204" pitchFamily="34" charset="-122"/>
                </a:rPr>
                <a:t>项目背景</a:t>
              </a:r>
              <a:endParaRPr lang="zh-CN" altLang="en-US" b="1" dirty="0">
                <a:solidFill>
                  <a:srgbClr val="3C7832"/>
                </a:solidFill>
                <a:latin typeface="微软雅黑" panose="020B0503020204020204" pitchFamily="34" charset="-122"/>
              </a:endParaRPr>
            </a:p>
          </p:txBody>
        </p:sp>
        <p:sp>
          <p:nvSpPr>
            <p:cNvPr id="37897" name="文本框 19"/>
            <p:cNvSpPr txBox="1">
              <a:spLocks noChangeArrowheads="1"/>
            </p:cNvSpPr>
            <p:nvPr/>
          </p:nvSpPr>
          <p:spPr bwMode="auto">
            <a:xfrm>
              <a:off x="344483" y="287157"/>
              <a:ext cx="415498" cy="368953"/>
            </a:xfrm>
            <a:prstGeom prst="rect">
              <a:avLst/>
            </a:prstGeom>
            <a:noFill/>
            <a:ln w="9525">
              <a:noFill/>
              <a:miter lim="800000"/>
            </a:ln>
          </p:spPr>
          <p:txBody>
            <a:bodyPr wrap="none">
              <a:spAutoFit/>
            </a:bodyPr>
            <a:lstStyle/>
            <a:p>
              <a:pPr eaLnBrk="1" hangingPunct="1"/>
              <a:r>
                <a:rPr lang="zh-CN" altLang="en-US" b="1" dirty="0">
                  <a:solidFill>
                    <a:schemeClr val="bg1"/>
                  </a:solidFill>
                  <a:latin typeface="微软雅黑" panose="020B0503020204020204" pitchFamily="34" charset="-122"/>
                </a:rPr>
                <a:t>一</a:t>
              </a:r>
              <a:endParaRPr lang="zh-CN" altLang="en-US" b="1" dirty="0">
                <a:solidFill>
                  <a:schemeClr val="bg1"/>
                </a:solidFill>
                <a:latin typeface="微软雅黑" panose="020B0503020204020204" pitchFamily="34" charset="-122"/>
              </a:endParaRPr>
            </a:p>
          </p:txBody>
        </p:sp>
      </p:grpSp>
      <p:pic>
        <p:nvPicPr>
          <p:cNvPr id="3789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280" y="1223010"/>
            <a:ext cx="6086475" cy="373888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4"/>
          <p:cNvSpPr/>
          <p:nvPr/>
        </p:nvSpPr>
        <p:spPr>
          <a:xfrm>
            <a:off x="0" y="6115050"/>
            <a:ext cx="12192000" cy="771525"/>
          </a:xfrm>
          <a:custGeom>
            <a:avLst/>
            <a:gdLst>
              <a:gd name="connsiteX0" fmla="*/ 0 w 12192000"/>
              <a:gd name="connsiteY0" fmla="*/ 0 h 663915"/>
              <a:gd name="connsiteX1" fmla="*/ 12192000 w 12192000"/>
              <a:gd name="connsiteY1" fmla="*/ 0 h 663915"/>
              <a:gd name="connsiteX2" fmla="*/ 12192000 w 12192000"/>
              <a:gd name="connsiteY2" fmla="*/ 663915 h 663915"/>
              <a:gd name="connsiteX3" fmla="*/ 0 w 12192000"/>
              <a:gd name="connsiteY3" fmla="*/ 663915 h 663915"/>
              <a:gd name="connsiteX4" fmla="*/ 0 w 12192000"/>
              <a:gd name="connsiteY4" fmla="*/ 0 h 663915"/>
              <a:gd name="connsiteX0-1" fmla="*/ 0 w 12192000"/>
              <a:gd name="connsiteY0-2" fmla="*/ 220133 h 884048"/>
              <a:gd name="connsiteX1-3" fmla="*/ 12192000 w 12192000"/>
              <a:gd name="connsiteY1-4" fmla="*/ 220133 h 884048"/>
              <a:gd name="connsiteX2-5" fmla="*/ 12192000 w 12192000"/>
              <a:gd name="connsiteY2-6" fmla="*/ 884048 h 884048"/>
              <a:gd name="connsiteX3-7" fmla="*/ 0 w 12192000"/>
              <a:gd name="connsiteY3-8" fmla="*/ 884048 h 884048"/>
              <a:gd name="connsiteX4-9" fmla="*/ 0 w 12192000"/>
              <a:gd name="connsiteY4-10" fmla="*/ 220133 h 884048"/>
              <a:gd name="connsiteX0-11" fmla="*/ 0 w 12192000"/>
              <a:gd name="connsiteY0-12" fmla="*/ 186551 h 850466"/>
              <a:gd name="connsiteX1-13" fmla="*/ 12192000 w 12192000"/>
              <a:gd name="connsiteY1-14" fmla="*/ 338951 h 850466"/>
              <a:gd name="connsiteX2-15" fmla="*/ 12192000 w 12192000"/>
              <a:gd name="connsiteY2-16" fmla="*/ 850466 h 850466"/>
              <a:gd name="connsiteX3-17" fmla="*/ 0 w 12192000"/>
              <a:gd name="connsiteY3-18" fmla="*/ 850466 h 850466"/>
              <a:gd name="connsiteX4-19" fmla="*/ 0 w 12192000"/>
              <a:gd name="connsiteY4-20" fmla="*/ 186551 h 850466"/>
              <a:gd name="connsiteX0-21" fmla="*/ 0 w 12192000"/>
              <a:gd name="connsiteY0-22" fmla="*/ 108198 h 772113"/>
              <a:gd name="connsiteX1-23" fmla="*/ 12192000 w 12192000"/>
              <a:gd name="connsiteY1-24" fmla="*/ 260598 h 772113"/>
              <a:gd name="connsiteX2-25" fmla="*/ 12192000 w 12192000"/>
              <a:gd name="connsiteY2-26" fmla="*/ 772113 h 772113"/>
              <a:gd name="connsiteX3-27" fmla="*/ 0 w 12192000"/>
              <a:gd name="connsiteY3-28" fmla="*/ 772113 h 772113"/>
              <a:gd name="connsiteX4-29" fmla="*/ 0 w 12192000"/>
              <a:gd name="connsiteY4-30" fmla="*/ 108198 h 7721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772113">
                <a:moveTo>
                  <a:pt x="0" y="108198"/>
                </a:moveTo>
                <a:cubicBezTo>
                  <a:pt x="1435100" y="-387102"/>
                  <a:pt x="7759700" y="1022598"/>
                  <a:pt x="12192000" y="260598"/>
                </a:cubicBezTo>
                <a:lnTo>
                  <a:pt x="12192000" y="772113"/>
                </a:lnTo>
                <a:lnTo>
                  <a:pt x="0" y="772113"/>
                </a:lnTo>
                <a:lnTo>
                  <a:pt x="0" y="108198"/>
                </a:lnTo>
                <a:close/>
              </a:path>
            </a:pathLst>
          </a:custGeom>
          <a:solidFill>
            <a:srgbClr val="428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10600030101010101" pitchFamily="2" charset="-122"/>
              <a:ea typeface="等线" panose="02010600030101010101" pitchFamily="2" charset="-122"/>
            </a:endParaRPr>
          </a:p>
        </p:txBody>
      </p:sp>
      <p:sp>
        <p:nvSpPr>
          <p:cNvPr id="20" name="矩形 14"/>
          <p:cNvSpPr/>
          <p:nvPr/>
        </p:nvSpPr>
        <p:spPr>
          <a:xfrm flipH="1">
            <a:off x="0" y="6115050"/>
            <a:ext cx="12192000" cy="771525"/>
          </a:xfrm>
          <a:custGeom>
            <a:avLst/>
            <a:gdLst>
              <a:gd name="connsiteX0" fmla="*/ 0 w 12192000"/>
              <a:gd name="connsiteY0" fmla="*/ 0 h 663915"/>
              <a:gd name="connsiteX1" fmla="*/ 12192000 w 12192000"/>
              <a:gd name="connsiteY1" fmla="*/ 0 h 663915"/>
              <a:gd name="connsiteX2" fmla="*/ 12192000 w 12192000"/>
              <a:gd name="connsiteY2" fmla="*/ 663915 h 663915"/>
              <a:gd name="connsiteX3" fmla="*/ 0 w 12192000"/>
              <a:gd name="connsiteY3" fmla="*/ 663915 h 663915"/>
              <a:gd name="connsiteX4" fmla="*/ 0 w 12192000"/>
              <a:gd name="connsiteY4" fmla="*/ 0 h 663915"/>
              <a:gd name="connsiteX0-1" fmla="*/ 0 w 12192000"/>
              <a:gd name="connsiteY0-2" fmla="*/ 220133 h 884048"/>
              <a:gd name="connsiteX1-3" fmla="*/ 12192000 w 12192000"/>
              <a:gd name="connsiteY1-4" fmla="*/ 220133 h 884048"/>
              <a:gd name="connsiteX2-5" fmla="*/ 12192000 w 12192000"/>
              <a:gd name="connsiteY2-6" fmla="*/ 884048 h 884048"/>
              <a:gd name="connsiteX3-7" fmla="*/ 0 w 12192000"/>
              <a:gd name="connsiteY3-8" fmla="*/ 884048 h 884048"/>
              <a:gd name="connsiteX4-9" fmla="*/ 0 w 12192000"/>
              <a:gd name="connsiteY4-10" fmla="*/ 220133 h 884048"/>
              <a:gd name="connsiteX0-11" fmla="*/ 0 w 12192000"/>
              <a:gd name="connsiteY0-12" fmla="*/ 186551 h 850466"/>
              <a:gd name="connsiteX1-13" fmla="*/ 12192000 w 12192000"/>
              <a:gd name="connsiteY1-14" fmla="*/ 338951 h 850466"/>
              <a:gd name="connsiteX2-15" fmla="*/ 12192000 w 12192000"/>
              <a:gd name="connsiteY2-16" fmla="*/ 850466 h 850466"/>
              <a:gd name="connsiteX3-17" fmla="*/ 0 w 12192000"/>
              <a:gd name="connsiteY3-18" fmla="*/ 850466 h 850466"/>
              <a:gd name="connsiteX4-19" fmla="*/ 0 w 12192000"/>
              <a:gd name="connsiteY4-20" fmla="*/ 186551 h 850466"/>
              <a:gd name="connsiteX0-21" fmla="*/ 0 w 12192000"/>
              <a:gd name="connsiteY0-22" fmla="*/ 108198 h 772113"/>
              <a:gd name="connsiteX1-23" fmla="*/ 12192000 w 12192000"/>
              <a:gd name="connsiteY1-24" fmla="*/ 260598 h 772113"/>
              <a:gd name="connsiteX2-25" fmla="*/ 12192000 w 12192000"/>
              <a:gd name="connsiteY2-26" fmla="*/ 772113 h 772113"/>
              <a:gd name="connsiteX3-27" fmla="*/ 0 w 12192000"/>
              <a:gd name="connsiteY3-28" fmla="*/ 772113 h 772113"/>
              <a:gd name="connsiteX4-29" fmla="*/ 0 w 12192000"/>
              <a:gd name="connsiteY4-30" fmla="*/ 108198 h 7721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772113">
                <a:moveTo>
                  <a:pt x="0" y="108198"/>
                </a:moveTo>
                <a:cubicBezTo>
                  <a:pt x="1435100" y="-387102"/>
                  <a:pt x="7759700" y="1022598"/>
                  <a:pt x="12192000" y="260598"/>
                </a:cubicBezTo>
                <a:lnTo>
                  <a:pt x="12192000" y="772113"/>
                </a:lnTo>
                <a:lnTo>
                  <a:pt x="0" y="772113"/>
                </a:lnTo>
                <a:lnTo>
                  <a:pt x="0" y="108198"/>
                </a:lnTo>
                <a:close/>
              </a:path>
            </a:pathLst>
          </a:custGeom>
          <a:solidFill>
            <a:srgbClr val="55A033">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rcRect/>
          <a:stretch>
            <a:fillRect/>
          </a:stretch>
        </p:blipFill>
        <p:spPr bwMode="auto">
          <a:xfrm>
            <a:off x="0" y="796925"/>
            <a:ext cx="4829175" cy="6062663"/>
          </a:xfrm>
          <a:prstGeom prst="rect">
            <a:avLst/>
          </a:prstGeom>
          <a:noFill/>
          <a:ln w="9525">
            <a:noFill/>
            <a:miter lim="800000"/>
            <a:headEnd/>
            <a:tailEnd/>
          </a:ln>
        </p:spPr>
      </p:pic>
      <p:grpSp>
        <p:nvGrpSpPr>
          <p:cNvPr id="2" name="组合 1"/>
          <p:cNvGrpSpPr/>
          <p:nvPr/>
        </p:nvGrpSpPr>
        <p:grpSpPr bwMode="auto">
          <a:xfrm>
            <a:off x="989013" y="1287463"/>
            <a:ext cx="2759075" cy="4397375"/>
            <a:chOff x="989151" y="1288233"/>
            <a:chExt cx="2758316" cy="4396665"/>
          </a:xfrm>
        </p:grpSpPr>
        <p:pic>
          <p:nvPicPr>
            <p:cNvPr id="22547" name="Picture 3@|13FFC:16777215|FBC:16777215|LFC:16777215|LBC:16777215"/>
            <p:cNvPicPr>
              <a:picLocks noChangeAspect="1"/>
            </p:cNvPicPr>
            <p:nvPr/>
          </p:nvPicPr>
          <p:blipFill>
            <a:blip r:embed="rId2"/>
            <a:srcRect/>
            <a:stretch>
              <a:fillRect/>
            </a:stretch>
          </p:blipFill>
          <p:spPr bwMode="auto">
            <a:xfrm rot="1546358">
              <a:off x="989151" y="1288233"/>
              <a:ext cx="2758316" cy="4396665"/>
            </a:xfrm>
            <a:prstGeom prst="rect">
              <a:avLst/>
            </a:prstGeom>
            <a:noFill/>
            <a:ln w="9525">
              <a:noFill/>
              <a:miter lim="800000"/>
              <a:headEnd/>
              <a:tailEnd/>
            </a:ln>
          </p:spPr>
        </p:pic>
        <p:sp>
          <p:nvSpPr>
            <p:cNvPr id="22548" name="TextBox 4@|17FFC:16777215|FBC:16777215|LFC:16777215|LBC:16777215"/>
            <p:cNvSpPr txBox="1">
              <a:spLocks noChangeArrowheads="1"/>
            </p:cNvSpPr>
            <p:nvPr/>
          </p:nvSpPr>
          <p:spPr bwMode="auto">
            <a:xfrm>
              <a:off x="1822889" y="2118212"/>
              <a:ext cx="1253869" cy="2646878"/>
            </a:xfrm>
            <a:prstGeom prst="rect">
              <a:avLst/>
            </a:prstGeom>
            <a:noFill/>
            <a:ln w="9525">
              <a:noFill/>
              <a:miter lim="800000"/>
            </a:ln>
          </p:spPr>
          <p:txBody>
            <a:bodyPr wrap="none">
              <a:spAutoFit/>
            </a:bodyPr>
            <a:lstStyle/>
            <a:p>
              <a:pPr eaLnBrk="1" hangingPunct="1"/>
              <a:r>
                <a:rPr lang="en-US" altLang="zh-CN" sz="16600" b="1">
                  <a:solidFill>
                    <a:srgbClr val="FFFFFF"/>
                  </a:solidFill>
                  <a:latin typeface="Impact" panose="020B0806030902050204" pitchFamily="34" charset="0"/>
                </a:rPr>
                <a:t>2</a:t>
              </a:r>
              <a:endParaRPr lang="zh-CN" altLang="en-US" sz="16600" b="1">
                <a:solidFill>
                  <a:srgbClr val="FFFFFF"/>
                </a:solidFill>
                <a:latin typeface="Impact" panose="020B0806030902050204" pitchFamily="34" charset="0"/>
              </a:endParaRPr>
            </a:p>
          </p:txBody>
        </p:sp>
      </p:grpSp>
      <p:sp>
        <p:nvSpPr>
          <p:cNvPr id="6" name="文本框 5"/>
          <p:cNvSpPr txBox="1">
            <a:spLocks noChangeArrowheads="1"/>
          </p:cNvSpPr>
          <p:nvPr/>
        </p:nvSpPr>
        <p:spPr bwMode="auto">
          <a:xfrm>
            <a:off x="4829175" y="2117576"/>
            <a:ext cx="2926080" cy="922020"/>
          </a:xfrm>
          <a:prstGeom prst="rect">
            <a:avLst/>
          </a:prstGeom>
          <a:noFill/>
          <a:ln w="9525">
            <a:noFill/>
            <a:miter lim="800000"/>
          </a:ln>
        </p:spPr>
        <p:txBody>
          <a:bodyPr wrap="none">
            <a:spAutoFit/>
          </a:bodyPr>
          <a:lstStyle/>
          <a:p>
            <a:pPr eaLnBrk="1" hangingPunct="1"/>
            <a:r>
              <a:rPr lang="zh-CN" altLang="en-US" sz="5400" b="1" dirty="0">
                <a:solidFill>
                  <a:srgbClr val="4A9B33"/>
                </a:solidFill>
                <a:latin typeface="微软雅黑" panose="020B0503020204020204" pitchFamily="34" charset="-122"/>
              </a:rPr>
              <a:t>代码分析</a:t>
            </a:r>
            <a:endParaRPr lang="zh-CN" altLang="en-US" sz="5400" b="1" dirty="0">
              <a:solidFill>
                <a:srgbClr val="4A9B33"/>
              </a:solidFill>
              <a:latin typeface="微软雅黑" panose="020B0503020204020204" pitchFamily="34" charset="-122"/>
            </a:endParaRPr>
          </a:p>
        </p:txBody>
      </p:sp>
      <p:grpSp>
        <p:nvGrpSpPr>
          <p:cNvPr id="3" name="组合 7"/>
          <p:cNvGrpSpPr/>
          <p:nvPr/>
        </p:nvGrpSpPr>
        <p:grpSpPr bwMode="auto">
          <a:xfrm>
            <a:off x="4965383" y="4060358"/>
            <a:ext cx="1434180" cy="368300"/>
            <a:chOff x="7777461" y="3514044"/>
            <a:chExt cx="1433913" cy="369332"/>
          </a:xfrm>
        </p:grpSpPr>
        <p:sp>
          <p:nvSpPr>
            <p:cNvPr id="15" name="Oval 14@|1FFC:3382090|FBC:16777215|LFC:16777215|LBC:16777215"/>
            <p:cNvSpPr/>
            <p:nvPr/>
          </p:nvSpPr>
          <p:spPr>
            <a:xfrm>
              <a:off x="7777461" y="3625480"/>
              <a:ext cx="163482" cy="163971"/>
            </a:xfrm>
            <a:prstGeom prst="ellipse">
              <a:avLst/>
            </a:prstGeom>
            <a:solidFill>
              <a:srgbClr val="4A9B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10600030101010101" pitchFamily="2" charset="-122"/>
                <a:ea typeface="等线" panose="02010600030101010101" pitchFamily="2" charset="-122"/>
              </a:endParaRPr>
            </a:p>
          </p:txBody>
        </p:sp>
        <p:sp>
          <p:nvSpPr>
            <p:cNvPr id="22546" name="TextBox 15@|17FFC:16777215|FBC:16777215|LFC:16777215|LBC:16777215"/>
            <p:cNvSpPr txBox="1">
              <a:spLocks noChangeArrowheads="1"/>
            </p:cNvSpPr>
            <p:nvPr/>
          </p:nvSpPr>
          <p:spPr bwMode="auto">
            <a:xfrm>
              <a:off x="7940340" y="3514044"/>
              <a:ext cx="1271034" cy="369332"/>
            </a:xfrm>
            <a:prstGeom prst="rect">
              <a:avLst/>
            </a:prstGeom>
            <a:noFill/>
            <a:ln w="9525">
              <a:noFill/>
              <a:miter lim="800000"/>
            </a:ln>
          </p:spPr>
          <p:txBody>
            <a:bodyPr wrap="none">
              <a:spAutoFit/>
            </a:bodyPr>
            <a:lstStyle/>
            <a:p>
              <a:pPr eaLnBrk="1" hangingPunct="1"/>
              <a:r>
                <a:rPr lang="en-US" altLang="zh-CN" dirty="0">
                  <a:solidFill>
                    <a:srgbClr val="3C7832"/>
                  </a:solidFill>
                  <a:latin typeface="微软雅黑" panose="020B0503020204020204" pitchFamily="34" charset="-122"/>
                </a:rPr>
                <a:t>predict.py</a:t>
              </a:r>
              <a:endParaRPr lang="en-US" altLang="zh-CN" dirty="0">
                <a:solidFill>
                  <a:srgbClr val="3C7832"/>
                </a:solidFill>
                <a:latin typeface="微软雅黑" panose="020B0503020204020204" pitchFamily="34" charset="-122"/>
              </a:endParaRPr>
            </a:p>
          </p:txBody>
        </p:sp>
      </p:grpSp>
      <p:grpSp>
        <p:nvGrpSpPr>
          <p:cNvPr id="4" name="组合 2"/>
          <p:cNvGrpSpPr/>
          <p:nvPr/>
        </p:nvGrpSpPr>
        <p:grpSpPr bwMode="auto">
          <a:xfrm>
            <a:off x="4973320" y="3197711"/>
            <a:ext cx="1580865" cy="368300"/>
            <a:chOff x="4829865" y="3545540"/>
            <a:chExt cx="1580570" cy="367747"/>
          </a:xfrm>
        </p:grpSpPr>
        <p:sp>
          <p:nvSpPr>
            <p:cNvPr id="22543" name="TextBox 11@|17FFC:16777215|FBC:16777215|LFC:16777215|LBC:16777215"/>
            <p:cNvSpPr txBox="1">
              <a:spLocks noChangeArrowheads="1"/>
            </p:cNvSpPr>
            <p:nvPr/>
          </p:nvSpPr>
          <p:spPr bwMode="auto">
            <a:xfrm>
              <a:off x="4992744" y="3545540"/>
              <a:ext cx="1417691" cy="367747"/>
            </a:xfrm>
            <a:prstGeom prst="rect">
              <a:avLst/>
            </a:prstGeom>
            <a:noFill/>
            <a:ln w="9525">
              <a:noFill/>
              <a:miter lim="800000"/>
            </a:ln>
          </p:spPr>
          <p:txBody>
            <a:bodyPr wrap="none">
              <a:spAutoFit/>
            </a:bodyPr>
            <a:lstStyle/>
            <a:p>
              <a:pPr eaLnBrk="1" hangingPunct="1"/>
              <a:r>
                <a:rPr lang="en-US" altLang="zh-CN" dirty="0">
                  <a:solidFill>
                    <a:srgbClr val="3C7832"/>
                  </a:solidFill>
                  <a:latin typeface="微软雅黑" panose="020B0503020204020204" pitchFamily="34" charset="-122"/>
                </a:rPr>
                <a:t>text_cnn.py</a:t>
              </a:r>
              <a:endParaRPr lang="en-US" altLang="zh-CN" dirty="0">
                <a:solidFill>
                  <a:srgbClr val="3C7832"/>
                </a:solidFill>
                <a:latin typeface="微软雅黑" panose="020B0503020204020204" pitchFamily="34" charset="-122"/>
              </a:endParaRPr>
            </a:p>
          </p:txBody>
        </p:sp>
        <p:sp>
          <p:nvSpPr>
            <p:cNvPr id="17" name="Oval 16@|1FFC:3382090|FBC:16777215|LFC:16777215|LBC:16777215"/>
            <p:cNvSpPr/>
            <p:nvPr/>
          </p:nvSpPr>
          <p:spPr>
            <a:xfrm>
              <a:off x="4829865" y="3626381"/>
              <a:ext cx="163483" cy="163268"/>
            </a:xfrm>
            <a:prstGeom prst="ellipse">
              <a:avLst/>
            </a:prstGeom>
            <a:solidFill>
              <a:srgbClr val="4A9B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10600030101010101" pitchFamily="2" charset="-122"/>
                <a:ea typeface="等线" panose="02010600030101010101" pitchFamily="2" charset="-122"/>
              </a:endParaRPr>
            </a:p>
          </p:txBody>
        </p:sp>
      </p:grpSp>
      <p:grpSp>
        <p:nvGrpSpPr>
          <p:cNvPr id="5" name="组合 8"/>
          <p:cNvGrpSpPr/>
          <p:nvPr/>
        </p:nvGrpSpPr>
        <p:grpSpPr bwMode="auto">
          <a:xfrm>
            <a:off x="4965700" y="4540736"/>
            <a:ext cx="2227294" cy="368300"/>
            <a:chOff x="4829865" y="3972976"/>
            <a:chExt cx="2226879" cy="369332"/>
          </a:xfrm>
        </p:grpSpPr>
        <p:sp>
          <p:nvSpPr>
            <p:cNvPr id="22541" name="TextBox 13@|17FFC:16777215|FBC:16777215|LFC:16777215|LBC:16777215"/>
            <p:cNvSpPr txBox="1">
              <a:spLocks noChangeArrowheads="1"/>
            </p:cNvSpPr>
            <p:nvPr/>
          </p:nvSpPr>
          <p:spPr bwMode="auto">
            <a:xfrm>
              <a:off x="4992744" y="3972976"/>
              <a:ext cx="2064000" cy="369332"/>
            </a:xfrm>
            <a:prstGeom prst="rect">
              <a:avLst/>
            </a:prstGeom>
            <a:noFill/>
            <a:ln w="9525">
              <a:noFill/>
              <a:miter lim="800000"/>
            </a:ln>
          </p:spPr>
          <p:txBody>
            <a:bodyPr wrap="none">
              <a:spAutoFit/>
            </a:bodyPr>
            <a:lstStyle/>
            <a:p>
              <a:pPr eaLnBrk="1" hangingPunct="1"/>
              <a:r>
                <a:rPr lang="en-US" altLang="zh-CN" dirty="0">
                  <a:solidFill>
                    <a:srgbClr val="3C7832"/>
                  </a:solidFill>
                  <a:latin typeface="微软雅黑" panose="020B0503020204020204" pitchFamily="34" charset="-122"/>
                </a:rPr>
                <a:t>classify_image.py</a:t>
              </a:r>
              <a:endParaRPr lang="en-US" altLang="zh-CN" dirty="0">
                <a:solidFill>
                  <a:srgbClr val="3C7832"/>
                </a:solidFill>
                <a:latin typeface="微软雅黑" panose="020B0503020204020204" pitchFamily="34" charset="-122"/>
              </a:endParaRPr>
            </a:p>
          </p:txBody>
        </p:sp>
        <p:sp>
          <p:nvSpPr>
            <p:cNvPr id="18" name="Oval 17@|1FFC:3382090|FBC:16777215|LFC:16777215|LBC:16777215"/>
            <p:cNvSpPr/>
            <p:nvPr/>
          </p:nvSpPr>
          <p:spPr>
            <a:xfrm>
              <a:off x="4829865" y="4084412"/>
              <a:ext cx="163483" cy="162379"/>
            </a:xfrm>
            <a:prstGeom prst="ellipse">
              <a:avLst/>
            </a:prstGeom>
            <a:solidFill>
              <a:srgbClr val="4A9B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10600030101010101" pitchFamily="2" charset="-122"/>
                <a:ea typeface="等线" panose="02010600030101010101" pitchFamily="2" charset="-122"/>
              </a:endParaRPr>
            </a:p>
          </p:txBody>
        </p:sp>
      </p:grpSp>
      <p:grpSp>
        <p:nvGrpSpPr>
          <p:cNvPr id="8" name="组合 9"/>
          <p:cNvGrpSpPr/>
          <p:nvPr/>
        </p:nvGrpSpPr>
        <p:grpSpPr bwMode="auto">
          <a:xfrm>
            <a:off x="4973003" y="5015081"/>
            <a:ext cx="1337660" cy="368300"/>
            <a:chOff x="7777461" y="3967041"/>
            <a:chExt cx="1337411" cy="367747"/>
          </a:xfrm>
        </p:grpSpPr>
        <p:sp>
          <p:nvSpPr>
            <p:cNvPr id="21" name="Oval 20@|1FFC:3382090|FBC:16777215|LFC:16777215|LBC:16777215"/>
            <p:cNvSpPr/>
            <p:nvPr/>
          </p:nvSpPr>
          <p:spPr>
            <a:xfrm>
              <a:off x="7777461" y="4079584"/>
              <a:ext cx="163482" cy="163268"/>
            </a:xfrm>
            <a:prstGeom prst="ellipse">
              <a:avLst/>
            </a:prstGeom>
            <a:solidFill>
              <a:srgbClr val="4A9B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10600030101010101" pitchFamily="2" charset="-122"/>
                <a:ea typeface="等线" panose="02010600030101010101" pitchFamily="2" charset="-122"/>
              </a:endParaRPr>
            </a:p>
          </p:txBody>
        </p:sp>
        <p:sp>
          <p:nvSpPr>
            <p:cNvPr id="22540" name="TextBox 21@|17FFC:16777215|FBC:16777215|LFC:16777215|LBC:16777215"/>
            <p:cNvSpPr txBox="1">
              <a:spLocks noChangeArrowheads="1"/>
            </p:cNvSpPr>
            <p:nvPr/>
          </p:nvSpPr>
          <p:spPr bwMode="auto">
            <a:xfrm>
              <a:off x="7940340" y="3967041"/>
              <a:ext cx="1174532" cy="367747"/>
            </a:xfrm>
            <a:prstGeom prst="rect">
              <a:avLst/>
            </a:prstGeom>
            <a:noFill/>
            <a:ln w="9525">
              <a:noFill/>
              <a:miter lim="800000"/>
            </a:ln>
          </p:spPr>
          <p:txBody>
            <a:bodyPr wrap="none">
              <a:spAutoFit/>
            </a:bodyPr>
            <a:lstStyle/>
            <a:p>
              <a:pPr eaLnBrk="1" hangingPunct="1"/>
              <a:r>
                <a:rPr lang="en-US" altLang="zh-CN">
                  <a:solidFill>
                    <a:srgbClr val="3C7832"/>
                  </a:solidFill>
                  <a:latin typeface="微软雅黑" panose="020B0503020204020204" pitchFamily="34" charset="-122"/>
                </a:rPr>
                <a:t>rafuse.py</a:t>
              </a:r>
              <a:endParaRPr lang="en-US" altLang="zh-CN">
                <a:solidFill>
                  <a:srgbClr val="3C7832"/>
                </a:solidFill>
                <a:latin typeface="微软雅黑" panose="020B0503020204020204" pitchFamily="34" charset="-122"/>
              </a:endParaRPr>
            </a:p>
          </p:txBody>
        </p:sp>
      </p:grpSp>
      <p:grpSp>
        <p:nvGrpSpPr>
          <p:cNvPr id="9" name="组合 2"/>
          <p:cNvGrpSpPr/>
          <p:nvPr/>
        </p:nvGrpSpPr>
        <p:grpSpPr bwMode="auto">
          <a:xfrm>
            <a:off x="4965700" y="3628876"/>
            <a:ext cx="2603850" cy="368300"/>
            <a:chOff x="4829865" y="3545540"/>
            <a:chExt cx="2603364" cy="367747"/>
          </a:xfrm>
        </p:grpSpPr>
        <p:sp>
          <p:nvSpPr>
            <p:cNvPr id="10" name="TextBox 11@|17FFC:16777215|FBC:16777215|LFC:16777215|LBC:16777215"/>
            <p:cNvSpPr txBox="1">
              <a:spLocks noChangeArrowheads="1"/>
            </p:cNvSpPr>
            <p:nvPr/>
          </p:nvSpPr>
          <p:spPr bwMode="auto">
            <a:xfrm>
              <a:off x="4992744" y="3545540"/>
              <a:ext cx="2440485" cy="367747"/>
            </a:xfrm>
            <a:prstGeom prst="rect">
              <a:avLst/>
            </a:prstGeom>
            <a:noFill/>
            <a:ln w="9525">
              <a:noFill/>
              <a:miter lim="800000"/>
            </a:ln>
          </p:spPr>
          <p:txBody>
            <a:bodyPr wrap="none">
              <a:spAutoFit/>
            </a:bodyPr>
            <a:lstStyle/>
            <a:p>
              <a:pPr eaLnBrk="1" hangingPunct="1"/>
              <a:r>
                <a:rPr lang="en-US" altLang="zh-CN" dirty="0">
                  <a:solidFill>
                    <a:srgbClr val="3C7832"/>
                  </a:solidFill>
                  <a:latin typeface="微软雅黑" panose="020B0503020204020204" pitchFamily="34" charset="-122"/>
                </a:rPr>
                <a:t>data_input_helper.py</a:t>
              </a:r>
              <a:endParaRPr lang="en-US" altLang="zh-CN" dirty="0">
                <a:solidFill>
                  <a:srgbClr val="3C7832"/>
                </a:solidFill>
                <a:latin typeface="微软雅黑" panose="020B0503020204020204" pitchFamily="34" charset="-122"/>
              </a:endParaRPr>
            </a:p>
          </p:txBody>
        </p:sp>
        <p:sp>
          <p:nvSpPr>
            <p:cNvPr id="11" name="Oval 16@|1FFC:3382090|FBC:16777215|LFC:16777215|LBC:16777215"/>
            <p:cNvSpPr/>
            <p:nvPr/>
          </p:nvSpPr>
          <p:spPr>
            <a:xfrm>
              <a:off x="4829865" y="3626381"/>
              <a:ext cx="163483" cy="163268"/>
            </a:xfrm>
            <a:prstGeom prst="ellipse">
              <a:avLst/>
            </a:prstGeom>
            <a:solidFill>
              <a:srgbClr val="4A9B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等线" panose="02010600030101010101" pitchFamily="2" charset="-122"/>
                <a:ea typeface="等线"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par>
                                <p:cTn id="11" presetID="2" presetClass="entr" presetSubtype="12" accel="6400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0-#ppt_w/2"/>
                                          </p:val>
                                        </p:tav>
                                        <p:tav tm="100000">
                                          <p:val>
                                            <p:strVal val="#ppt_x"/>
                                          </p:val>
                                        </p:tav>
                                      </p:tavLst>
                                    </p:anim>
                                    <p:anim calcmode="lin" valueType="num">
                                      <p:cBhvr additive="base">
                                        <p:cTn id="14" dur="1000" fill="hold"/>
                                        <p:tgtEl>
                                          <p:spTgt spid="7"/>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1500"/>
                            </p:stCondLst>
                            <p:childTnLst>
                              <p:par>
                                <p:cTn id="26" presetID="42"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anim calcmode="lin" valueType="num">
                                      <p:cBhvr>
                                        <p:cTn id="29" dur="500" fill="hold"/>
                                        <p:tgtEl>
                                          <p:spTgt spid="4"/>
                                        </p:tgtEl>
                                        <p:attrNameLst>
                                          <p:attrName>ppt_x</p:attrName>
                                        </p:attrNameLst>
                                      </p:cBhvr>
                                      <p:tavLst>
                                        <p:tav tm="0">
                                          <p:val>
                                            <p:strVal val="#ppt_x"/>
                                          </p:val>
                                        </p:tav>
                                        <p:tav tm="100000">
                                          <p:val>
                                            <p:strVal val="#ppt_x"/>
                                          </p:val>
                                        </p:tav>
                                      </p:tavLst>
                                    </p:anim>
                                    <p:anim calcmode="lin" valueType="num">
                                      <p:cBhvr>
                                        <p:cTn id="30" dur="500" fill="hold"/>
                                        <p:tgtEl>
                                          <p:spTgt spid="4"/>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42" presetClass="entr" presetSubtype="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anim calcmode="lin" valueType="num">
                                      <p:cBhvr>
                                        <p:cTn id="35" dur="500" fill="hold"/>
                                        <p:tgtEl>
                                          <p:spTgt spid="9"/>
                                        </p:tgtEl>
                                        <p:attrNameLst>
                                          <p:attrName>ppt_x</p:attrName>
                                        </p:attrNameLst>
                                      </p:cBhvr>
                                      <p:tavLst>
                                        <p:tav tm="0">
                                          <p:val>
                                            <p:strVal val="#ppt_x"/>
                                          </p:val>
                                        </p:tav>
                                        <p:tav tm="100000">
                                          <p:val>
                                            <p:strVal val="#ppt_x"/>
                                          </p:val>
                                        </p:tav>
                                      </p:tavLst>
                                    </p:anim>
                                    <p:anim calcmode="lin" valueType="num">
                                      <p:cBhvr>
                                        <p:cTn id="36" dur="500" fill="hold"/>
                                        <p:tgtEl>
                                          <p:spTgt spid="9"/>
                                        </p:tgtEl>
                                        <p:attrNameLst>
                                          <p:attrName>ppt_y</p:attrName>
                                        </p:attrNameLst>
                                      </p:cBhvr>
                                      <p:tavLst>
                                        <p:tav tm="0">
                                          <p:val>
                                            <p:strVal val="#ppt_y+.1"/>
                                          </p:val>
                                        </p:tav>
                                        <p:tav tm="100000">
                                          <p:val>
                                            <p:strVal val="#ppt_y"/>
                                          </p:val>
                                        </p:tav>
                                      </p:tavLst>
                                    </p:anim>
                                  </p:childTnLst>
                                </p:cTn>
                              </p:par>
                            </p:childTnLst>
                          </p:cTn>
                        </p:par>
                        <p:par>
                          <p:cTn id="37" fill="hold">
                            <p:stCondLst>
                              <p:cond delay="2500"/>
                            </p:stCondLst>
                            <p:childTnLst>
                              <p:par>
                                <p:cTn id="38" presetID="42" presetClass="entr" presetSubtype="0"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anim calcmode="lin" valueType="num">
                                      <p:cBhvr>
                                        <p:cTn id="41" dur="500" fill="hold"/>
                                        <p:tgtEl>
                                          <p:spTgt spid="3"/>
                                        </p:tgtEl>
                                        <p:attrNameLst>
                                          <p:attrName>ppt_x</p:attrName>
                                        </p:attrNameLst>
                                      </p:cBhvr>
                                      <p:tavLst>
                                        <p:tav tm="0">
                                          <p:val>
                                            <p:strVal val="#ppt_x"/>
                                          </p:val>
                                        </p:tav>
                                        <p:tav tm="100000">
                                          <p:val>
                                            <p:strVal val="#ppt_x"/>
                                          </p:val>
                                        </p:tav>
                                      </p:tavLst>
                                    </p:anim>
                                    <p:anim calcmode="lin" valueType="num">
                                      <p:cBhvr>
                                        <p:cTn id="42" dur="500" fill="hold"/>
                                        <p:tgtEl>
                                          <p:spTgt spid="3"/>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42" presetClass="entr" presetSubtype="0"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anim calcmode="lin" valueType="num">
                                      <p:cBhvr>
                                        <p:cTn id="47" dur="500" fill="hold"/>
                                        <p:tgtEl>
                                          <p:spTgt spid="5"/>
                                        </p:tgtEl>
                                        <p:attrNameLst>
                                          <p:attrName>ppt_x</p:attrName>
                                        </p:attrNameLst>
                                      </p:cBhvr>
                                      <p:tavLst>
                                        <p:tav tm="0">
                                          <p:val>
                                            <p:strVal val="#ppt_x"/>
                                          </p:val>
                                        </p:tav>
                                        <p:tav tm="100000">
                                          <p:val>
                                            <p:strVal val="#ppt_x"/>
                                          </p:val>
                                        </p:tav>
                                      </p:tavLst>
                                    </p:anim>
                                    <p:anim calcmode="lin" valueType="num">
                                      <p:cBhvr>
                                        <p:cTn id="48" dur="500" fill="hold"/>
                                        <p:tgtEl>
                                          <p:spTgt spid="5"/>
                                        </p:tgtEl>
                                        <p:attrNameLst>
                                          <p:attrName>ppt_y</p:attrName>
                                        </p:attrNameLst>
                                      </p:cBhvr>
                                      <p:tavLst>
                                        <p:tav tm="0">
                                          <p:val>
                                            <p:strVal val="#ppt_y+.1"/>
                                          </p:val>
                                        </p:tav>
                                        <p:tav tm="100000">
                                          <p:val>
                                            <p:strVal val="#ppt_y"/>
                                          </p:val>
                                        </p:tav>
                                      </p:tavLst>
                                    </p:anim>
                                  </p:childTnLst>
                                </p:cTn>
                              </p:par>
                            </p:childTnLst>
                          </p:cTn>
                        </p:par>
                        <p:par>
                          <p:cTn id="49" fill="hold">
                            <p:stCondLst>
                              <p:cond delay="3500"/>
                            </p:stCondLst>
                            <p:childTnLst>
                              <p:par>
                                <p:cTn id="50" presetID="42" presetClass="entr" presetSubtype="0"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anim calcmode="lin" valueType="num">
                                      <p:cBhvr>
                                        <p:cTn id="53" dur="500" fill="hold"/>
                                        <p:tgtEl>
                                          <p:spTgt spid="8"/>
                                        </p:tgtEl>
                                        <p:attrNameLst>
                                          <p:attrName>ppt_x</p:attrName>
                                        </p:attrNameLst>
                                      </p:cBhvr>
                                      <p:tavLst>
                                        <p:tav tm="0">
                                          <p:val>
                                            <p:strVal val="#ppt_x"/>
                                          </p:val>
                                        </p:tav>
                                        <p:tav tm="100000">
                                          <p:val>
                                            <p:strVal val="#ppt_x"/>
                                          </p:val>
                                        </p:tav>
                                      </p:tavLst>
                                    </p:anim>
                                    <p:anim calcmode="lin" valueType="num">
                                      <p:cBhvr>
                                        <p:cTn id="5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49" name="组合 27"/>
          <p:cNvGrpSpPr/>
          <p:nvPr/>
        </p:nvGrpSpPr>
        <p:grpSpPr bwMode="auto">
          <a:xfrm>
            <a:off x="284480" y="55880"/>
            <a:ext cx="6889750" cy="914922"/>
            <a:chOff x="312964" y="12700"/>
            <a:chExt cx="3496289" cy="913871"/>
          </a:xfrm>
        </p:grpSpPr>
        <p:sp>
          <p:nvSpPr>
            <p:cNvPr id="29" name="圆角矩形 28"/>
            <p:cNvSpPr/>
            <p:nvPr/>
          </p:nvSpPr>
          <p:spPr>
            <a:xfrm>
              <a:off x="368526" y="282298"/>
              <a:ext cx="2897189" cy="380609"/>
            </a:xfrm>
            <a:prstGeom prst="roundRect">
              <a:avLst>
                <a:gd name="adj" fmla="val 50000"/>
              </a:avLst>
            </a:prstGeom>
            <a:solidFill>
              <a:srgbClr val="FFFFFF"/>
            </a:solidFill>
            <a:ln w="28575">
              <a:solidFill>
                <a:srgbClr val="4F9B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rgbClr val="3F7B33"/>
                </a:solidFill>
              </a:endParaRPr>
            </a:p>
          </p:txBody>
        </p:sp>
        <p:pic>
          <p:nvPicPr>
            <p:cNvPr id="26651" name="图片 36"/>
            <p:cNvPicPr>
              <a:picLocks noChangeAspect="1"/>
            </p:cNvPicPr>
            <p:nvPr/>
          </p:nvPicPr>
          <p:blipFill>
            <a:blip r:embed="rId1" cstate="email"/>
            <a:srcRect/>
            <a:stretch>
              <a:fillRect/>
            </a:stretch>
          </p:blipFill>
          <p:spPr bwMode="auto">
            <a:xfrm rot="2055465">
              <a:off x="312964" y="12700"/>
              <a:ext cx="498555" cy="856370"/>
            </a:xfrm>
            <a:prstGeom prst="rect">
              <a:avLst/>
            </a:prstGeom>
            <a:noFill/>
            <a:ln w="9525">
              <a:noFill/>
              <a:miter lim="800000"/>
              <a:headEnd/>
              <a:tailEnd/>
            </a:ln>
          </p:spPr>
        </p:pic>
        <p:sp>
          <p:nvSpPr>
            <p:cNvPr id="26652" name="文本框 39"/>
            <p:cNvSpPr txBox="1">
              <a:spLocks noChangeArrowheads="1"/>
            </p:cNvSpPr>
            <p:nvPr/>
          </p:nvSpPr>
          <p:spPr bwMode="auto">
            <a:xfrm>
              <a:off x="846342" y="282152"/>
              <a:ext cx="2962911" cy="644419"/>
            </a:xfrm>
            <a:prstGeom prst="rect">
              <a:avLst/>
            </a:prstGeom>
            <a:noFill/>
            <a:ln w="9525">
              <a:noFill/>
              <a:miter lim="800000"/>
            </a:ln>
          </p:spPr>
          <p:txBody>
            <a:bodyPr wrap="square">
              <a:spAutoFit/>
            </a:bodyPr>
            <a:lstStyle/>
            <a:p>
              <a:pPr eaLnBrk="1" hangingPunct="1"/>
              <a:r>
                <a:rPr lang="zh-CN" altLang="en-US" b="1">
                  <a:solidFill>
                    <a:srgbClr val="3C7832"/>
                  </a:solidFill>
                  <a:latin typeface="微软雅黑" panose="020B0503020204020204" pitchFamily="34" charset="-122"/>
                </a:rPr>
                <a:t>代码分析</a:t>
              </a:r>
              <a:r>
                <a:rPr lang="en-US" altLang="zh-CN" b="1">
                  <a:solidFill>
                    <a:srgbClr val="3C7832"/>
                  </a:solidFill>
                  <a:latin typeface="微软雅黑" panose="020B0503020204020204" pitchFamily="34" charset="-122"/>
                </a:rPr>
                <a:t>——</a:t>
              </a:r>
              <a:r>
                <a:rPr lang="zh-CN" altLang="en-US" b="1">
                  <a:solidFill>
                    <a:srgbClr val="3C7832"/>
                  </a:solidFill>
                  <a:latin typeface="微软雅黑" panose="020B0503020204020204" pitchFamily="34" charset="-122"/>
                </a:rPr>
                <a:t>卷积神经网络</a:t>
              </a:r>
              <a:r>
                <a:rPr lang="en-US" altLang="zh-CN" dirty="0">
                  <a:solidFill>
                    <a:srgbClr val="3C7832"/>
                  </a:solidFill>
                  <a:latin typeface="微软雅黑" panose="020B0503020204020204" pitchFamily="34" charset="-122"/>
                  <a:sym typeface="+mn-ea"/>
                </a:rPr>
                <a:t>text_cnn.py</a:t>
              </a:r>
              <a:endParaRPr lang="en-US" altLang="zh-CN" dirty="0">
                <a:solidFill>
                  <a:srgbClr val="3C7832"/>
                </a:solidFill>
                <a:latin typeface="微软雅黑" panose="020B0503020204020204" pitchFamily="34" charset="-122"/>
              </a:endParaRPr>
            </a:p>
            <a:p>
              <a:pPr eaLnBrk="1" hangingPunct="1"/>
              <a:endParaRPr lang="zh-CN" altLang="en-US" b="1">
                <a:solidFill>
                  <a:srgbClr val="3C7832"/>
                </a:solidFill>
                <a:latin typeface="微软雅黑" panose="020B0503020204020204" pitchFamily="34" charset="-122"/>
              </a:endParaRPr>
            </a:p>
          </p:txBody>
        </p:sp>
        <p:sp>
          <p:nvSpPr>
            <p:cNvPr id="26653" name="文本框 57"/>
            <p:cNvSpPr txBox="1">
              <a:spLocks noChangeArrowheads="1"/>
            </p:cNvSpPr>
            <p:nvPr/>
          </p:nvSpPr>
          <p:spPr bwMode="auto">
            <a:xfrm>
              <a:off x="405443" y="287157"/>
              <a:ext cx="323850" cy="367877"/>
            </a:xfrm>
            <a:prstGeom prst="rect">
              <a:avLst/>
            </a:prstGeom>
            <a:noFill/>
            <a:ln w="9525">
              <a:noFill/>
              <a:miter lim="800000"/>
            </a:ln>
          </p:spPr>
          <p:txBody>
            <a:bodyPr wrap="square">
              <a:spAutoFit/>
            </a:bodyPr>
            <a:lstStyle/>
            <a:p>
              <a:pPr eaLnBrk="1" hangingPunct="1"/>
              <a:r>
                <a:rPr lang="zh-CN" altLang="en-US" b="1">
                  <a:solidFill>
                    <a:schemeClr val="bg1"/>
                  </a:solidFill>
                  <a:latin typeface="微软雅黑" panose="020B0503020204020204" pitchFamily="34" charset="-122"/>
                </a:rPr>
                <a:t>二</a:t>
              </a:r>
              <a:endParaRPr lang="zh-CN" altLang="en-US" b="1">
                <a:solidFill>
                  <a:schemeClr val="bg1"/>
                </a:solidFill>
                <a:latin typeface="微软雅黑" panose="020B0503020204020204" pitchFamily="34" charset="-122"/>
              </a:endParaRPr>
            </a:p>
          </p:txBody>
        </p:sp>
      </p:grpSp>
      <p:sp>
        <p:nvSpPr>
          <p:cNvPr id="5" name="文本框 4"/>
          <p:cNvSpPr txBox="1"/>
          <p:nvPr/>
        </p:nvSpPr>
        <p:spPr>
          <a:xfrm>
            <a:off x="7753985" y="1859915"/>
            <a:ext cx="4153535" cy="2306955"/>
          </a:xfrm>
          <a:prstGeom prst="rect">
            <a:avLst/>
          </a:prstGeom>
          <a:noFill/>
        </p:spPr>
        <p:txBody>
          <a:bodyPr wrap="square" rtlCol="0" anchor="t">
            <a:spAutoFit/>
          </a:bodyPr>
          <a:lstStyle/>
          <a:p>
            <a:r>
              <a:rPr lang="en-US" altLang="zh-CN" dirty="0"/>
              <a:t>       </a:t>
            </a:r>
            <a:r>
              <a:rPr lang="zh-CN" altLang="en-US" dirty="0"/>
              <a:t>我们之前提起CNN时，通常会认为是属于CV领域，用于计算机视觉方向的工作，但是在2014年，Yoon Kim针对CNN的输入层做了一些变形，提出了文本分类模型textCNN。</a:t>
            </a:r>
            <a:endParaRPr lang="zh-CN" altLang="en-US" dirty="0"/>
          </a:p>
          <a:p>
            <a:r>
              <a:rPr lang="zh-CN" altLang="en-US" dirty="0"/>
              <a:t>       与传统图像的CNN网络相比, textCNN 在网络结构上没有任何变化(甚至更加简单了</a:t>
            </a:r>
            <a:r>
              <a:rPr lang="zh-CN" altLang="en-US" dirty="0" smtClean="0"/>
              <a:t>)</a:t>
            </a:r>
            <a:endParaRPr lang="zh-CN" altLang="en-US" dirty="0"/>
          </a:p>
        </p:txBody>
      </p:sp>
      <p:pic>
        <p:nvPicPr>
          <p:cNvPr id="6" name="图片 5"/>
          <p:cNvPicPr>
            <a:picLocks noChangeAspect="1"/>
          </p:cNvPicPr>
          <p:nvPr/>
        </p:nvPicPr>
        <p:blipFill>
          <a:blip r:embed="rId2"/>
          <a:stretch>
            <a:fillRect/>
          </a:stretch>
        </p:blipFill>
        <p:spPr>
          <a:xfrm>
            <a:off x="352425" y="1216025"/>
            <a:ext cx="7149465" cy="42830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p="http://schemas.openxmlformats.org/presentationml/2006/main">
  <p:tag name="KSO_WM_UNIT_TABLE_BEAUTIFY" val="smartTable{f3e70a73-a4fd-4a07-b485-2bc183cd7606}"/>
  <p:tag name="TABLE_ENDDRAG_ORIGIN_RECT" val="733*270"/>
  <p:tag name="TABLE_ENDDRAG_RECT" val="127*163*733*27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2030</Words>
  <Application>WPS 演示</Application>
  <PresentationFormat>宽屏</PresentationFormat>
  <Paragraphs>288</Paragraphs>
  <Slides>29</Slides>
  <Notes>0</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Arial</vt:lpstr>
      <vt:lpstr>宋体</vt:lpstr>
      <vt:lpstr>Wingdings</vt:lpstr>
      <vt:lpstr>微软雅黑</vt:lpstr>
      <vt:lpstr>等线</vt:lpstr>
      <vt:lpstr>Impact</vt:lpstr>
      <vt:lpstr>Arial</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绿色环境保护主题PPT幻灯片下载</dc:title>
  <dc:creator>kan</dc:creator>
  <cp:lastModifiedBy>sziit</cp:lastModifiedBy>
  <cp:revision>604</cp:revision>
  <dcterms:created xsi:type="dcterms:W3CDTF">2015-08-21T12:41:00Z</dcterms:created>
  <dcterms:modified xsi:type="dcterms:W3CDTF">2020-11-30T06:27:14Z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